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  <p:sldMasterId id="2147483696" r:id="rId2"/>
  </p:sldMasterIdLst>
  <p:notesMasterIdLst>
    <p:notesMasterId r:id="rId37"/>
  </p:notesMasterIdLst>
  <p:sldIdLst>
    <p:sldId id="295" r:id="rId3"/>
    <p:sldId id="296" r:id="rId4"/>
    <p:sldId id="257" r:id="rId5"/>
    <p:sldId id="309" r:id="rId6"/>
    <p:sldId id="306" r:id="rId7"/>
    <p:sldId id="307" r:id="rId8"/>
    <p:sldId id="297" r:id="rId9"/>
    <p:sldId id="300" r:id="rId10"/>
    <p:sldId id="301" r:id="rId11"/>
    <p:sldId id="314" r:id="rId12"/>
    <p:sldId id="299" r:id="rId13"/>
    <p:sldId id="261" r:id="rId14"/>
    <p:sldId id="263" r:id="rId15"/>
    <p:sldId id="266" r:id="rId16"/>
    <p:sldId id="320" r:id="rId17"/>
    <p:sldId id="267" r:id="rId18"/>
    <p:sldId id="319" r:id="rId19"/>
    <p:sldId id="302" r:id="rId20"/>
    <p:sldId id="304" r:id="rId21"/>
    <p:sldId id="270" r:id="rId22"/>
    <p:sldId id="271" r:id="rId23"/>
    <p:sldId id="274" r:id="rId24"/>
    <p:sldId id="305" r:id="rId25"/>
    <p:sldId id="316" r:id="rId26"/>
    <p:sldId id="315" r:id="rId27"/>
    <p:sldId id="277" r:id="rId28"/>
    <p:sldId id="279" r:id="rId29"/>
    <p:sldId id="312" r:id="rId30"/>
    <p:sldId id="317" r:id="rId31"/>
    <p:sldId id="275" r:id="rId32"/>
    <p:sldId id="276" r:id="rId33"/>
    <p:sldId id="281" r:id="rId34"/>
    <p:sldId id="318" r:id="rId35"/>
    <p:sldId id="31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67" y="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302EE-513F-6141-8465-928630E21DBE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34C76-B16C-4848-BF1E-E3B368421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3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013FF77-5A8F-4F70-86D5-A95750D2AD6A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820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7432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1200" dirty="0" smtClean="0">
                <a:ea typeface="ＭＳ Ｐゴシック" charset="-128"/>
              </a:rPr>
              <a:t>Cormier, S., &amp; Hackney, H. (1999). </a:t>
            </a:r>
            <a:r>
              <a:rPr lang="en-US" altLang="ja-JP" sz="1200" i="1" dirty="0" smtClean="0">
                <a:ea typeface="ＭＳ Ｐゴシック" charset="-128"/>
              </a:rPr>
              <a:t>Counseling Strategies and Interventions</a:t>
            </a:r>
            <a:r>
              <a:rPr lang="en-US" altLang="ja-JP" sz="1200" dirty="0" smtClean="0">
                <a:ea typeface="ＭＳ Ｐゴシック" charset="-128"/>
              </a:rPr>
              <a:t>, 5th Edition. </a:t>
            </a:r>
          </a:p>
          <a:p>
            <a:pPr marL="27432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ja-JP" sz="1200" dirty="0" smtClean="0">
                <a:ea typeface="ＭＳ Ｐゴシック" charset="-128"/>
              </a:rPr>
              <a:t>     Hackney, H., &amp; Cormier, S.  (2001). </a:t>
            </a:r>
            <a:r>
              <a:rPr lang="en-US" altLang="ja-JP" sz="1200" i="1" dirty="0" smtClean="0">
                <a:ea typeface="ＭＳ Ｐゴシック" charset="-128"/>
              </a:rPr>
              <a:t>The Professional Counselor: A Process Guide to Helping</a:t>
            </a:r>
            <a:r>
              <a:rPr lang="en-US" altLang="ja-JP" sz="1200" dirty="0" smtClean="0">
                <a:ea typeface="ＭＳ Ｐゴシック" charset="-128"/>
              </a:rPr>
              <a:t>, 4th Edition. </a:t>
            </a:r>
            <a:r>
              <a:rPr lang="en-US" altLang="ja-JP" sz="1200" dirty="0" err="1" smtClean="0">
                <a:ea typeface="ＭＳ Ｐゴシック" charset="-128"/>
              </a:rPr>
              <a:t>Allyn</a:t>
            </a:r>
            <a:r>
              <a:rPr lang="en-US" altLang="ja-JP" sz="1200" dirty="0" smtClean="0">
                <a:ea typeface="ＭＳ Ｐゴシック" charset="-128"/>
              </a:rPr>
              <a:t> &amp; Bacon. </a:t>
            </a:r>
          </a:p>
          <a:p>
            <a:pPr marL="27432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dirty="0" smtClean="0">
                <a:ea typeface="ＭＳ Ｐゴシック" charset="-128"/>
              </a:rPr>
              <a:t>     </a:t>
            </a:r>
            <a:r>
              <a:rPr lang="en-US" sz="1200" dirty="0" smtClean="0"/>
              <a:t>Michael D. Reiter (2007). </a:t>
            </a:r>
            <a:r>
              <a:rPr lang="en-US" sz="1200" i="1" dirty="0" smtClean="0"/>
              <a:t>Therapeutic Interviewing: Essential Skills and Contexts of Counseling</a:t>
            </a:r>
            <a:r>
              <a:rPr lang="en-US" sz="1200" dirty="0" smtClean="0"/>
              <a:t>, 1/e. Pearson.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78B41-D4C6-44A1-B166-2CDC0FFFE95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5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4D56DF-FD84-574A-8AF2-BEF1D17231AB}" type="slidenum">
              <a:rPr lang="en-US" smtClean="0">
                <a:latin typeface="Tahoma" charset="0"/>
                <a:ea typeface="ＭＳ Ｐゴシック" charset="-128"/>
                <a:cs typeface="ＭＳ Ｐゴシック" charset="-128"/>
              </a:rPr>
              <a:pPr/>
              <a:t>27</a:t>
            </a:fld>
            <a:endParaRPr lang="en-US" dirty="0" smtClean="0">
              <a:latin typeface="Tahoma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033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A7AF2-1393-314D-B4C5-B2BCA5B54AFD}" type="datetimeFigureOut">
              <a:rPr lang="en-US" smtClean="0"/>
              <a:pPr/>
              <a:t>3/6/2017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C05C-9548-AF42-9F51-35285E3446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84884-D6E3-804D-9D1D-8A4C1EA06E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3904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B95A9-84E6-4210-AFDB-FE6CDA0890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2982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5202ED-D8DF-44B5-920E-182C1D412B8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395271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272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5273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defTabSz="91440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5274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1000" y="1000"/>
                </a:cxn>
                <a:cxn ang="0">
                  <a:pos x="0" y="1000"/>
                </a:cxn>
                <a:cxn ang="0">
                  <a:pos x="0" y="0"/>
                </a:cxn>
                <a:cxn ang="0">
                  <a:pos x="1000" y="0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275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0" y="0"/>
                </a:cxn>
                <a:cxn ang="0">
                  <a:pos x="1000" y="1000"/>
                </a:cxn>
                <a:cxn ang="0">
                  <a:pos x="0" y="1000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914400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95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9349364"/>
      </p:ext>
    </p:extLst>
  </p:cSld>
  <p:clrMapOvr>
    <a:masterClrMapping/>
  </p:clrMapOvr>
  <p:transition spd="med" advTm="16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986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04665"/>
      </p:ext>
    </p:extLst>
  </p:cSld>
  <p:clrMapOvr>
    <a:masterClrMapping/>
  </p:clrMapOvr>
  <p:transition spd="med" advTm="16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07FB0FB-7B8F-2A4A-B3EA-3011C03AB0BA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9017D82-E643-1F41-82C2-1E1A51DD54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5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9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1E14D"/>
              </a:gs>
              <a:gs pos="50000">
                <a:srgbClr val="F1E14D">
                  <a:gamma/>
                  <a:shade val="46275"/>
                  <a:invGamma/>
                </a:srgbClr>
              </a:gs>
              <a:gs pos="100000">
                <a:srgbClr val="F1E14D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54280" name="Rectangle 8"/>
          <p:cNvSpPr>
            <a:spLocks noChangeArrowheads="1"/>
          </p:cNvSpPr>
          <p:nvPr userDrawn="1"/>
        </p:nvSpPr>
        <p:spPr bwMode="auto">
          <a:xfrm>
            <a:off x="457200" y="457200"/>
            <a:ext cx="8305800" cy="594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A571BCD-4CFF-4333-A953-D677A1BE93D8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6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6600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40000"/>
        </a:spcAft>
        <a:buClr>
          <a:srgbClr val="FF0000"/>
        </a:buClr>
        <a:buFont typeface="Wingdings" pitchFamily="2" charset="2"/>
        <a:buChar char="n"/>
        <a:defRPr sz="2800" b="1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40000"/>
        </a:spcAft>
        <a:buClr>
          <a:srgbClr val="0000FF"/>
        </a:buClr>
        <a:buFont typeface="Times New Roman" pitchFamily="18" charset="0"/>
        <a:buChar char="▲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40000"/>
        </a:spcAft>
        <a:buClr>
          <a:srgbClr val="FF9900"/>
        </a:buClr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oleObject" Target="???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i="1">
                <a:ea typeface="ＭＳ Ｐゴシック" charset="-128"/>
              </a:rPr>
              <a:t>Stages of Counseling/Psychotherapy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98638"/>
            <a:ext cx="4038600" cy="5059362"/>
          </a:xfrm>
        </p:spPr>
        <p:txBody>
          <a:bodyPr/>
          <a:lstStyle/>
          <a:p>
            <a:r>
              <a:rPr lang="en-US" sz="2400" dirty="0"/>
              <a:t>Rapport and Relationship Building </a:t>
            </a:r>
          </a:p>
          <a:p>
            <a:r>
              <a:rPr lang="en-US" sz="2400" dirty="0"/>
              <a:t>Assessment/Problem Definition </a:t>
            </a:r>
          </a:p>
          <a:p>
            <a:r>
              <a:rPr lang="en-US" sz="2400" dirty="0"/>
              <a:t>Goal-setting </a:t>
            </a:r>
          </a:p>
          <a:p>
            <a:r>
              <a:rPr lang="en-US" sz="2400" dirty="0"/>
              <a:t>Initiating Interventions </a:t>
            </a:r>
          </a:p>
          <a:p>
            <a:r>
              <a:rPr lang="en-US" sz="2400" dirty="0"/>
              <a:t>Termination</a:t>
            </a:r>
          </a:p>
          <a:p>
            <a:pPr>
              <a:buFont typeface="Times New Roman" pitchFamily="18" charset="0"/>
              <a:buNone/>
            </a:pPr>
            <a:endParaRPr lang="en-US" altLang="ja-JP" sz="1600" dirty="0" smtClean="0">
              <a:solidFill>
                <a:srgbClr val="0000FF"/>
              </a:solidFill>
              <a:ea typeface="ＭＳ Ｐゴシック" charset="-128"/>
            </a:endParaRPr>
          </a:p>
          <a:p>
            <a:pPr>
              <a:buFont typeface="Times New Roman" pitchFamily="18" charset="0"/>
              <a:buNone/>
            </a:pPr>
            <a:r>
              <a:rPr lang="en-US" altLang="ja-JP" sz="1600" dirty="0" smtClean="0">
                <a:solidFill>
                  <a:srgbClr val="0000FF"/>
                </a:solidFill>
                <a:ea typeface="ＭＳ Ｐゴシック" charset="-128"/>
              </a:rPr>
              <a:t>      </a:t>
            </a:r>
            <a:endParaRPr lang="en-US" sz="1800" dirty="0">
              <a:solidFill>
                <a:srgbClr val="0000FF"/>
              </a:solidFill>
              <a:ea typeface="ＭＳ Ｐゴシック" charset="-128"/>
            </a:endParaRPr>
          </a:p>
        </p:txBody>
      </p:sp>
      <p:sp>
        <p:nvSpPr>
          <p:cNvPr id="289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98638"/>
            <a:ext cx="4114800" cy="4525962"/>
          </a:xfrm>
        </p:spPr>
        <p:txBody>
          <a:bodyPr/>
          <a:lstStyle/>
          <a:p>
            <a:r>
              <a:rPr lang="en-US" altLang="ja-JP" sz="2400" i="1" dirty="0" smtClean="0">
                <a:solidFill>
                  <a:srgbClr val="0000FF"/>
                </a:solidFill>
                <a:ea typeface="ＭＳ Ｐゴシック" charset="-128"/>
              </a:rPr>
              <a:t>Empathic Relationship</a:t>
            </a:r>
            <a:endParaRPr lang="en-US" altLang="ja-JP" sz="2400" i="1" dirty="0">
              <a:solidFill>
                <a:srgbClr val="0000FF"/>
              </a:solidFill>
              <a:ea typeface="ＭＳ Ｐゴシック" charset="-128"/>
            </a:endParaRPr>
          </a:p>
          <a:p>
            <a:endParaRPr lang="en-US" altLang="ja-JP" sz="1400" i="1" dirty="0">
              <a:solidFill>
                <a:srgbClr val="0000FF"/>
              </a:solidFill>
              <a:ea typeface="ＭＳ Ｐゴシック" charset="-128"/>
            </a:endParaRPr>
          </a:p>
          <a:p>
            <a:r>
              <a:rPr lang="en-US" altLang="ja-JP" sz="2400" i="1" dirty="0">
                <a:solidFill>
                  <a:srgbClr val="0000FF"/>
                </a:solidFill>
                <a:ea typeface="ＭＳ Ｐゴシック" charset="-128"/>
              </a:rPr>
              <a:t>Story and Strengths</a:t>
            </a:r>
          </a:p>
          <a:p>
            <a:endParaRPr lang="en-US" altLang="ja-JP" sz="1400" i="1" dirty="0">
              <a:solidFill>
                <a:srgbClr val="0000FF"/>
              </a:solidFill>
              <a:ea typeface="ＭＳ Ｐゴシック" charset="-128"/>
            </a:endParaRPr>
          </a:p>
          <a:p>
            <a:r>
              <a:rPr lang="en-US" altLang="ja-JP" sz="2400" i="1" dirty="0">
                <a:solidFill>
                  <a:srgbClr val="0000FF"/>
                </a:solidFill>
                <a:ea typeface="ＭＳ Ｐゴシック" charset="-128"/>
              </a:rPr>
              <a:t>Goals (mutual)</a:t>
            </a:r>
          </a:p>
          <a:p>
            <a:r>
              <a:rPr lang="en-US" altLang="ja-JP" sz="2400" i="1" dirty="0">
                <a:solidFill>
                  <a:srgbClr val="0000FF"/>
                </a:solidFill>
                <a:ea typeface="ＭＳ Ｐゴシック" charset="-128"/>
              </a:rPr>
              <a:t>Restory</a:t>
            </a:r>
          </a:p>
          <a:p>
            <a:r>
              <a:rPr lang="en-US" altLang="ja-JP" sz="2400" i="1" dirty="0">
                <a:solidFill>
                  <a:srgbClr val="0000FF"/>
                </a:solidFill>
                <a:ea typeface="ＭＳ Ｐゴシック" charset="-128"/>
              </a:rPr>
              <a:t>Action</a:t>
            </a:r>
          </a:p>
          <a:p>
            <a:pPr>
              <a:buFont typeface="Times New Roman" pitchFamily="18" charset="0"/>
              <a:buNone/>
            </a:pPr>
            <a:endParaRPr lang="en-US" altLang="ja-JP" sz="1600" dirty="0" smtClean="0">
              <a:solidFill>
                <a:srgbClr val="0000FF"/>
              </a:solidFill>
              <a:ea typeface="ＭＳ Ｐゴシック" charset="-128"/>
            </a:endParaRPr>
          </a:p>
          <a:p>
            <a:pPr>
              <a:buFont typeface="Times New Roman" pitchFamily="18" charset="0"/>
              <a:buNone/>
            </a:pPr>
            <a:r>
              <a:rPr lang="en-US" altLang="ja-JP" sz="1600" dirty="0" smtClean="0">
                <a:solidFill>
                  <a:srgbClr val="0000FF"/>
                </a:solidFill>
                <a:ea typeface="ＭＳ Ｐゴシック" charset="-128"/>
              </a:rPr>
              <a:t>       Ivey</a:t>
            </a:r>
            <a:r>
              <a:rPr lang="en-US" altLang="ja-JP" sz="1600" dirty="0">
                <a:solidFill>
                  <a:srgbClr val="0000FF"/>
                </a:solidFill>
                <a:ea typeface="ＭＳ Ｐゴシック" charset="-128"/>
              </a:rPr>
              <a:t>, A., Ivey, M. B</a:t>
            </a:r>
            <a:r>
              <a:rPr lang="en-US" altLang="ja-JP" sz="1600" dirty="0" smtClean="0">
                <a:solidFill>
                  <a:srgbClr val="0000FF"/>
                </a:solidFill>
                <a:ea typeface="ＭＳ Ｐゴシック" charset="-128"/>
              </a:rPr>
              <a:t>., </a:t>
            </a:r>
            <a:r>
              <a:rPr lang="en-US" altLang="ja-JP" sz="1600" dirty="0">
                <a:solidFill>
                  <a:srgbClr val="0000FF"/>
                </a:solidFill>
                <a:ea typeface="ＭＳ Ｐゴシック" charset="-128"/>
              </a:rPr>
              <a:t>&amp; Zalaquett, C.  (</a:t>
            </a:r>
            <a:r>
              <a:rPr lang="en-US" altLang="ja-JP" sz="1600" dirty="0" smtClean="0">
                <a:solidFill>
                  <a:srgbClr val="0000FF"/>
                </a:solidFill>
                <a:ea typeface="ＭＳ Ｐゴシック" charset="-128"/>
              </a:rPr>
              <a:t>2010, 2011</a:t>
            </a:r>
            <a:r>
              <a:rPr lang="en-US" altLang="ja-JP" sz="1600" smtClean="0">
                <a:solidFill>
                  <a:srgbClr val="0000FF"/>
                </a:solidFill>
                <a:ea typeface="ＭＳ Ｐゴシック" charset="-128"/>
              </a:rPr>
              <a:t>, 2014, 2015, 2018).</a:t>
            </a:r>
            <a:endParaRPr lang="en-US" sz="1800" i="1" dirty="0">
              <a:solidFill>
                <a:srgbClr val="0000FF"/>
              </a:solidFill>
              <a:ea typeface="ＭＳ Ｐゴシック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 rot="5400000">
            <a:off x="2362200" y="3962400"/>
            <a:ext cx="4267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0042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6000">
        <p14:prism isInverted="1"/>
      </p:transition>
    </mc:Choice>
    <mc:Fallback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1978"/>
            <a:ext cx="9144000" cy="52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24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ea typeface="+mj-ea"/>
                <a:cs typeface="+mj-cs"/>
              </a:rPr>
              <a:t>It takes a community </a:t>
            </a:r>
            <a:br>
              <a:rPr lang="en-US" b="1" dirty="0" smtClean="0">
                <a:ea typeface="+mj-ea"/>
                <a:cs typeface="+mj-cs"/>
              </a:rPr>
            </a:br>
            <a:r>
              <a:rPr lang="en-US" b="1" dirty="0" smtClean="0">
                <a:ea typeface="+mj-ea"/>
                <a:cs typeface="+mj-cs"/>
              </a:rPr>
              <a:t>to raise a child</a:t>
            </a:r>
            <a:endParaRPr lang="en-US" b="1" dirty="0">
              <a:ea typeface="+mj-ea"/>
              <a:cs typeface="+mj-cs"/>
            </a:endParaRPr>
          </a:p>
        </p:txBody>
      </p:sp>
      <p:sp>
        <p:nvSpPr>
          <p:cNvPr id="18435" name="Rectangle 3"/>
          <p:cNvSpPr>
            <a:spLocks noGrp="1" noRot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-106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There is danger in our</a:t>
            </a:r>
          </a:p>
          <a:p>
            <a:pPr eaLnBrk="1" hangingPunct="1">
              <a:buFont typeface="Wingdings" pitchFamily="-106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traditional autonomous self</a:t>
            </a:r>
          </a:p>
          <a:p>
            <a:pPr eaLnBrk="1" hangingPunct="1">
              <a:buFont typeface="Wingdings" pitchFamily="-106" charset="2"/>
              <a:buNone/>
              <a:defRPr/>
            </a:pPr>
            <a:endParaRPr lang="en-US" b="1" dirty="0" smtClean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None/>
              <a:defRPr/>
            </a:pPr>
            <a:r>
              <a:rPr lang="en-US" b="1" dirty="0" smtClean="0"/>
              <a:t>   </a:t>
            </a:r>
            <a:r>
              <a:rPr lang="en-US" b="1" dirty="0" smtClean="0">
                <a:ea typeface="+mn-ea"/>
                <a:cs typeface="+mn-cs"/>
              </a:rPr>
              <a:t>Self-in-relation</a:t>
            </a:r>
          </a:p>
          <a:p>
            <a:pPr eaLnBrk="1" hangingPunct="1">
              <a:buFont typeface="Wingdings" pitchFamily="-106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   Being-in-relation</a:t>
            </a:r>
          </a:p>
          <a:p>
            <a:pPr eaLnBrk="1" hangingPunct="1">
              <a:buFont typeface="Wingdings" pitchFamily="-106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   Person-in-community</a:t>
            </a:r>
          </a:p>
          <a:p>
            <a:pPr eaLnBrk="1" hangingPunct="1">
              <a:buFont typeface="Wingdings" pitchFamily="-106" charset="2"/>
              <a:buNone/>
              <a:defRPr/>
            </a:pPr>
            <a:endParaRPr lang="en-US" b="1" dirty="0" smtClean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eaLnBrk="1" hangingPunct="1">
              <a:buFont typeface="Wingdings" pitchFamily="-106" charset="2"/>
              <a:buChar char="n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5" name="Picture 2" descr="IMG_318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5710" y="1949824"/>
            <a:ext cx="4287435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816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0480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103154"/>
                </a:solidFill>
              </a:rPr>
              <a:t>Community Genogram: </a:t>
            </a:r>
            <a:br>
              <a:rPr lang="en-US" b="1" dirty="0" smtClean="0">
                <a:solidFill>
                  <a:srgbClr val="103154"/>
                </a:solidFill>
              </a:rPr>
            </a:br>
            <a:r>
              <a:rPr lang="en-US" b="1" dirty="0" smtClean="0">
                <a:solidFill>
                  <a:srgbClr val="103154"/>
                </a:solidFill>
              </a:rPr>
              <a:t>The Person in Community</a:t>
            </a:r>
            <a:endParaRPr lang="en-US" b="1" dirty="0">
              <a:solidFill>
                <a:srgbClr val="10315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925890" cy="39751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Individualistic counseling often fails to see individual in social context</a:t>
            </a:r>
          </a:p>
          <a:p>
            <a:r>
              <a:rPr lang="en-US" b="1" dirty="0" smtClean="0"/>
              <a:t>Client generates a picture of their community in their own style.</a:t>
            </a:r>
          </a:p>
          <a:p>
            <a:r>
              <a:rPr lang="en-US" b="1" dirty="0" smtClean="0"/>
              <a:t>Draw out stories, but focus on positives </a:t>
            </a:r>
          </a:p>
          <a:p>
            <a:r>
              <a:rPr lang="en-US" b="1" dirty="0" smtClean="0"/>
              <a:t>Positives help client CENTER their being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Keep 0n display during session</a:t>
            </a:r>
          </a:p>
          <a:p>
            <a:r>
              <a:rPr lang="en-US" b="1" dirty="0" smtClean="0"/>
              <a:t>Grandparent’s home, high school, church, Mom’s home, local park</a:t>
            </a:r>
          </a:p>
          <a:p>
            <a:endParaRPr lang="en-US" b="1" dirty="0" smtClean="0"/>
          </a:p>
          <a:p>
            <a:endParaRPr lang="en-US" b="1" dirty="0"/>
          </a:p>
        </p:txBody>
      </p:sp>
      <p:pic>
        <p:nvPicPr>
          <p:cNvPr id="5" name="Content Placeholder 4" descr="COMMUN GENOGRAM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4061" b="140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143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487352"/>
            <a:ext cx="3657600" cy="109431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 Demonstration of the Community Genogram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Content Placeholder 4" descr="NEY CG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45698" b="-45698"/>
          <a:stretch>
            <a:fillRect/>
          </a:stretch>
        </p:blipFill>
        <p:spPr>
          <a:xfrm flipH="1">
            <a:off x="4654475" y="-1415454"/>
            <a:ext cx="4251960" cy="639165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1581665"/>
            <a:ext cx="3657600" cy="450284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Nelida’s background</a:t>
            </a:r>
          </a:p>
          <a:p>
            <a:pPr>
              <a:buFont typeface="Arial"/>
              <a:buChar char="•"/>
            </a:pPr>
            <a:r>
              <a:rPr lang="en-US" sz="2400" dirty="0" err="1" smtClean="0"/>
              <a:t>Nely’s</a:t>
            </a:r>
            <a:r>
              <a:rPr lang="en-US" sz="2400" dirty="0" smtClean="0"/>
              <a:t> issue in USF class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Draw out stories on each dimension.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Focus on </a:t>
            </a:r>
            <a:r>
              <a:rPr lang="en-US" sz="2400" dirty="0" smtClean="0"/>
              <a:t>positives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Body Anchoring-Locating positive strengths in the body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May use later to explore issues and concerns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73342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607" y="605482"/>
            <a:ext cx="445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Body Anchoring Handout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76" t="18382" r="22870" b="6762"/>
          <a:stretch/>
        </p:blipFill>
        <p:spPr>
          <a:xfrm>
            <a:off x="741406" y="1433384"/>
            <a:ext cx="7817220" cy="5189838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64056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3484563" y="297462"/>
            <a:ext cx="5338161" cy="1513831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en-US" sz="26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Cognitive Long Circuit </a:t>
            </a:r>
            <a:br>
              <a:rPr lang="en-US" sz="26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6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Positive Emotions</a:t>
            </a:r>
            <a:br>
              <a:rPr lang="en-US" sz="26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26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(TAP)</a:t>
            </a:r>
            <a:br>
              <a:rPr lang="en-US" sz="26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18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Approximate locations</a:t>
            </a:r>
          </a:p>
        </p:txBody>
      </p:sp>
      <p:sp>
        <p:nvSpPr>
          <p:cNvPr id="25607" name="Content Placeholder 8"/>
          <p:cNvSpPr>
            <a:spLocks noGrp="1"/>
          </p:cNvSpPr>
          <p:nvPr>
            <p:ph sz="half" idx="1"/>
          </p:nvPr>
        </p:nvSpPr>
        <p:spPr>
          <a:xfrm>
            <a:off x="3505200" y="2017713"/>
            <a:ext cx="1487488" cy="4114800"/>
          </a:xfrm>
        </p:spPr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60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486" name="Picture 4" descr="brain circuits short lo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6688" y="2141837"/>
            <a:ext cx="6248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81000" y="4648200"/>
          <a:ext cx="33528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Document" r:id="rId4" imgW="5486400" imgH="889000" progId="Word.Document.12">
                  <p:link updateAutomatic="1"/>
                </p:oleObj>
              </mc:Choice>
              <mc:Fallback>
                <p:oleObj name="Document" r:id="rId4" imgW="5486400" imgH="889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648200"/>
                        <a:ext cx="33528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0"/>
            <a:ext cx="2706688" cy="685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halamus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relay &amp; attention</a:t>
            </a:r>
          </a:p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</a:t>
            </a: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nterior Cingulate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blood pressure,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decisions, empathy</a:t>
            </a:r>
          </a:p>
          <a:p>
            <a:pPr>
              <a:defRPr/>
            </a:pPr>
            <a:r>
              <a:rPr lang="en-US" sz="2400" b="1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</a:t>
            </a: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refrontal cortex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executive,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positive emotions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(TAP, long circuit)</a:t>
            </a:r>
          </a:p>
          <a:p>
            <a:pPr>
              <a:defRPr/>
            </a:pPr>
            <a:endParaRPr lang="en-US" sz="2000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Hippocampus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memory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Nucleus accumbens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pleasure center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Dopamine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Positive emotions 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primarily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 in left frontal cortex</a:t>
            </a:r>
          </a:p>
          <a:p>
            <a:pPr>
              <a:defRPr/>
            </a:pPr>
            <a:endParaRPr lang="en-US" dirty="0">
              <a:solidFill>
                <a:srgbClr val="0000FF"/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430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25" t="17939" r="22425" b="6537"/>
          <a:stretch/>
        </p:blipFill>
        <p:spPr>
          <a:xfrm>
            <a:off x="284408" y="1544594"/>
            <a:ext cx="8579292" cy="501684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85607" y="605482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Please follow the handout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2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b="1" i="1" dirty="0" smtClean="0">
                <a:solidFill>
                  <a:srgbClr val="C00000"/>
                </a:solidFill>
              </a:rPr>
              <a:t>Stage 1. </a:t>
            </a:r>
            <a:r>
              <a:rPr lang="en-US" sz="3200" i="1" dirty="0" smtClean="0"/>
              <a:t/>
            </a:r>
            <a:br>
              <a:rPr lang="en-US" sz="3200" i="1" dirty="0" smtClean="0"/>
            </a:br>
            <a:r>
              <a:rPr lang="en-US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EMPATHIC RELATIONSHIP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4" t="21352" r="52764" b="14811"/>
          <a:stretch/>
        </p:blipFill>
        <p:spPr>
          <a:xfrm>
            <a:off x="1445740" y="1791730"/>
            <a:ext cx="5362834" cy="474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3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Stage 2.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0000FF"/>
                </a:solidFill>
              </a:rPr>
              <a:t>STORY </a:t>
            </a:r>
            <a:r>
              <a:rPr lang="en-US" b="1" dirty="0">
                <a:solidFill>
                  <a:srgbClr val="0000FF"/>
                </a:solidFill>
              </a:rPr>
              <a:t>AND </a:t>
            </a:r>
            <a:r>
              <a:rPr lang="en-US" b="1" dirty="0" smtClean="0">
                <a:solidFill>
                  <a:srgbClr val="0000FF"/>
                </a:solidFill>
              </a:rPr>
              <a:t>STRENGTHS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84" t="34921" r="53979" b="11419"/>
          <a:stretch/>
        </p:blipFill>
        <p:spPr>
          <a:xfrm>
            <a:off x="1298447" y="1865871"/>
            <a:ext cx="5670764" cy="446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4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How To Bring Counseling Session Outcomes into the “Real” World: </a:t>
            </a:r>
            <a:r>
              <a:rPr lang="en-US" sz="2800" b="1" dirty="0" err="1"/>
              <a:t>Microskills</a:t>
            </a:r>
            <a:r>
              <a:rPr lang="en-US" sz="2800" b="1" dirty="0"/>
              <a:t> in </a:t>
            </a:r>
            <a:r>
              <a:rPr lang="en-US" sz="2800" b="1" dirty="0" smtClean="0"/>
              <a:t>Action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49823"/>
            <a:ext cx="7583488" cy="456218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Friday, March 17</a:t>
            </a:r>
            <a:br>
              <a:rPr lang="en-US" b="1" dirty="0"/>
            </a:br>
            <a:r>
              <a:rPr lang="en-US" b="1" dirty="0"/>
              <a:t>11:00am - 12:00pm</a:t>
            </a:r>
            <a:br>
              <a:rPr lang="en-US" b="1" dirty="0"/>
            </a:br>
            <a:r>
              <a:rPr lang="en-US" dirty="0"/>
              <a:t>Program ID #134, Room 3022</a:t>
            </a:r>
            <a:br>
              <a:rPr lang="en-US" dirty="0"/>
            </a:br>
            <a:r>
              <a:rPr lang="en-US" dirty="0" smtClean="0"/>
              <a:t>60-Minute </a:t>
            </a:r>
            <a:r>
              <a:rPr lang="en-US" dirty="0"/>
              <a:t>Education Session, Advanced</a:t>
            </a:r>
            <a:br>
              <a:rPr lang="en-US" dirty="0"/>
            </a:br>
            <a:r>
              <a:rPr lang="en-US" i="1" dirty="0"/>
              <a:t>Allen E. Ivey, Carlos P. </a:t>
            </a:r>
            <a:r>
              <a:rPr lang="en-US" i="1" dirty="0" err="1"/>
              <a:t>Zalaquett</a:t>
            </a:r>
            <a:r>
              <a:rPr lang="en-US" i="1" dirty="0"/>
              <a:t/>
            </a:r>
            <a:br>
              <a:rPr lang="en-US" i="1" dirty="0"/>
            </a:br>
            <a:r>
              <a:rPr lang="en-US" sz="1000" i="1" dirty="0" smtClean="0"/>
              <a:t>		</a:t>
            </a:r>
          </a:p>
          <a:p>
            <a:r>
              <a:rPr lang="en-US" dirty="0" smtClean="0"/>
              <a:t>This </a:t>
            </a:r>
            <a:r>
              <a:rPr lang="en-US" dirty="0"/>
              <a:t>session will provide an introduction to attending and influencing skills followed by a description of the Empathic Relationship-Story and Strength-Goals-</a:t>
            </a:r>
            <a:r>
              <a:rPr lang="en-US" dirty="0" err="1"/>
              <a:t>Restory</a:t>
            </a:r>
            <a:r>
              <a:rPr lang="en-US" dirty="0"/>
              <a:t>-Action Model. A review of the model applied to the counseling session will be used to illustrate the micro-skills in action. Listening and focusing skills are used to examine clients’ issues. Clarification, genogram, confrontation, and reframing will be used to help clients resolve conflict and act more effectively. A Q&amp;A conversation about the session will complete this </a:t>
            </a:r>
            <a:r>
              <a:rPr lang="en-US" dirty="0" smtClean="0"/>
              <a:t>program.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Video: Nelida Sensorimotor Body Anchoring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Allen interprets and reframes strengths</a:t>
            </a:r>
          </a:p>
          <a:p>
            <a:r>
              <a:rPr lang="en-US" dirty="0" smtClean="0"/>
              <a:t>Positive family story—note importance of culture and context</a:t>
            </a:r>
          </a:p>
          <a:p>
            <a:r>
              <a:rPr lang="en-US" dirty="0" smtClean="0"/>
              <a:t>Positive story from nature</a:t>
            </a:r>
          </a:p>
          <a:p>
            <a:r>
              <a:rPr lang="en-US" dirty="0" smtClean="0"/>
              <a:t>Used for body anchoring</a:t>
            </a:r>
          </a:p>
          <a:p>
            <a:r>
              <a:rPr lang="en-US" dirty="0" smtClean="0"/>
              <a:t>Aim for several anchors with clients</a:t>
            </a:r>
          </a:p>
        </p:txBody>
      </p:sp>
      <p:pic>
        <p:nvPicPr>
          <p:cNvPr id="5" name="Content Placeholder 4" descr="NEY CG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863" r="13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201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1" y="295833"/>
            <a:ext cx="84657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ea typeface="+mj-ea"/>
                <a:cs typeface="+mj-cs"/>
              </a:rPr>
              <a:t>Anchoring </a:t>
            </a:r>
            <a:r>
              <a:rPr lang="en-US" sz="3600" dirty="0" smtClean="0">
                <a:ea typeface="+mj-ea"/>
                <a:cs typeface="+mj-cs"/>
              </a:rPr>
              <a:t>the Positive Strength in the </a:t>
            </a:r>
            <a:r>
              <a:rPr lang="en-US" sz="3600" dirty="0" smtClean="0">
                <a:ea typeface="+mj-ea"/>
                <a:cs typeface="+mj-cs"/>
              </a:rPr>
              <a:t>Body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</a:rPr>
              <a:t>Focus </a:t>
            </a:r>
            <a:r>
              <a:rPr lang="en-US" sz="2400" dirty="0" smtClean="0">
                <a:solidFill>
                  <a:srgbClr val="0000FF"/>
                </a:solidFill>
              </a:rPr>
              <a:t>on one positive story in the 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community genogram</a:t>
            </a:r>
          </a:p>
          <a:p>
            <a:r>
              <a:rPr lang="en-US" sz="240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Select a positive image associated with that story</a:t>
            </a:r>
          </a:p>
          <a:p>
            <a:r>
              <a:rPr lang="en-US" sz="2400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Here and now: “What are you seeing? Hearing? Feeling?”</a:t>
            </a:r>
          </a:p>
          <a:p>
            <a:r>
              <a:rPr 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Locate area in body where the feeling occurs.</a:t>
            </a:r>
          </a:p>
          <a:p>
            <a:r>
              <a:rPr lang="en-US" dirty="0" smtClean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Anchor in the body as a resource</a:t>
            </a:r>
          </a:p>
        </p:txBody>
      </p:sp>
    </p:spTree>
    <p:extLst>
      <p:ext uri="{BB962C8B-B14F-4D97-AF65-F5344CB8AC3E}">
        <p14:creationId xmlns:p14="http://schemas.microsoft.com/office/powerpoint/2010/main" val="168373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Family and Community Genograms</a:t>
            </a:r>
          </a:p>
        </p:txBody>
      </p:sp>
      <p:sp>
        <p:nvSpPr>
          <p:cNvPr id="1495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779463" y="1438833"/>
            <a:ext cx="7583488" cy="4518215"/>
          </a:xfrm>
        </p:spPr>
        <p:txBody>
          <a:bodyPr/>
          <a:lstStyle/>
          <a:p>
            <a:pPr eaLnBrk="1" hangingPunct="1"/>
            <a:endParaRPr lang="en-US" sz="2400" dirty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Complementary systems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But, some clients want to avoid family issues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Most clients show family of origin in the  community genogram</a:t>
            </a:r>
          </a:p>
          <a:p>
            <a:pPr eaLnBrk="1" hangingPunct="1"/>
            <a:r>
              <a:rPr lang="en-US" sz="2800" dirty="0">
                <a:ea typeface="ＭＳ Ｐゴシック" charset="-128"/>
                <a:cs typeface="ＭＳ Ｐゴシック" charset="-128"/>
              </a:rPr>
              <a:t>Community genogram emphasizes strengths</a:t>
            </a:r>
          </a:p>
          <a:p>
            <a:pPr eaLnBrk="1" hangingPunct="1"/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5" name="Rectangle 8"/>
          <p:cNvSpPr>
            <a:spLocks noChangeArrowheads="1"/>
          </p:cNvSpPr>
          <p:nvPr/>
        </p:nvSpPr>
        <p:spPr bwMode="auto">
          <a:xfrm>
            <a:off x="2586038" y="62182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51206" name="Picture 9" descr="family genogram034.jpg                                         00013BCCMacintosh HD                   B7C7AF91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275" y="5154613"/>
            <a:ext cx="27432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72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Stage 3.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GOAL </a:t>
            </a:r>
            <a:r>
              <a:rPr lang="en-US" b="1" dirty="0">
                <a:solidFill>
                  <a:srgbClr val="0000FF"/>
                </a:solidFill>
              </a:rPr>
              <a:t>SETTING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50" t="18576" r="52938" b="44417"/>
          <a:stretch/>
        </p:blipFill>
        <p:spPr>
          <a:xfrm>
            <a:off x="480273" y="2150074"/>
            <a:ext cx="7882678" cy="39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9463" y="197708"/>
            <a:ext cx="7583488" cy="1241125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C00000"/>
                </a:solidFill>
              </a:rPr>
              <a:t>Stage 4.</a:t>
            </a:r>
            <a:r>
              <a:rPr lang="en-US" sz="3200" b="1" dirty="0">
                <a:solidFill>
                  <a:srgbClr val="0000FF"/>
                </a:solidFill>
              </a:rPr>
              <a:t/>
            </a:r>
            <a:br>
              <a:rPr lang="en-US" sz="3200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RESTORY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11" t="54350" r="52938" b="8952"/>
          <a:stretch/>
        </p:blipFill>
        <p:spPr>
          <a:xfrm>
            <a:off x="779463" y="2162432"/>
            <a:ext cx="7244587" cy="378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6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Stage 4.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RESTORY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79463" y="1949824"/>
            <a:ext cx="7583488" cy="4426262"/>
          </a:xfrm>
        </p:spPr>
        <p:txBody>
          <a:bodyPr>
            <a:normAutofit/>
          </a:bodyPr>
          <a:lstStyle/>
          <a:p>
            <a:r>
              <a:rPr lang="en-US" sz="2600" dirty="0" smtClean="0"/>
              <a:t>Go </a:t>
            </a:r>
            <a:r>
              <a:rPr lang="en-US" sz="2600" dirty="0"/>
              <a:t>to </a:t>
            </a:r>
            <a:r>
              <a:rPr lang="en-US" sz="2600" dirty="0" err="1" smtClean="0"/>
              <a:t>Fuerza</a:t>
            </a:r>
            <a:r>
              <a:rPr lang="en-US" sz="2600" dirty="0" smtClean="0"/>
              <a:t> </a:t>
            </a:r>
            <a:r>
              <a:rPr lang="en-US" sz="2600" dirty="0"/>
              <a:t>and How will you work with this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600" dirty="0"/>
              <a:t>G</a:t>
            </a:r>
            <a:r>
              <a:rPr lang="en-US" sz="2600" dirty="0" smtClean="0"/>
              <a:t>enerate </a:t>
            </a:r>
            <a:r>
              <a:rPr lang="en-US" sz="2600" dirty="0"/>
              <a:t>four alternatives—educate, ignore, tell off (no), and I statement</a:t>
            </a:r>
            <a:r>
              <a:rPr lang="en-US" sz="2600"/>
              <a:t>. </a:t>
            </a:r>
            <a:endParaRPr lang="en-US" sz="2600" smtClean="0"/>
          </a:p>
          <a:p>
            <a:r>
              <a:rPr lang="en-US" sz="2600" smtClean="0"/>
              <a:t>Share </a:t>
            </a:r>
            <a:r>
              <a:rPr lang="en-US" sz="2600" dirty="0"/>
              <a:t>with family</a:t>
            </a:r>
          </a:p>
          <a:p>
            <a:endParaRPr lang="en-US" sz="1100" dirty="0"/>
          </a:p>
          <a:p>
            <a:r>
              <a:rPr lang="en-US" sz="2600" dirty="0"/>
              <a:t>Explain about </a:t>
            </a:r>
            <a:r>
              <a:rPr lang="en-US" sz="2600" dirty="0" smtClean="0"/>
              <a:t>Freire </a:t>
            </a:r>
            <a:r>
              <a:rPr lang="en-US" sz="2600" dirty="0"/>
              <a:t>and psych </a:t>
            </a:r>
            <a:r>
              <a:rPr lang="en-US" sz="2600"/>
              <a:t>as </a:t>
            </a:r>
            <a:r>
              <a:rPr lang="en-US" sz="2600" smtClean="0"/>
              <a:t>liberation</a:t>
            </a:r>
          </a:p>
          <a:p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7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356100"/>
            <a:ext cx="5867400" cy="14351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Helping Nely use the new reframing of the 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NEY CG.JPG"/>
          <p:cNvPicPr>
            <a:picLocks noChangeAspect="1"/>
          </p:cNvPicPr>
          <p:nvPr/>
        </p:nvPicPr>
        <p:blipFill>
          <a:blip r:embed="rId2"/>
          <a:srcRect t="-45698" b="-45698"/>
          <a:stretch>
            <a:fillRect/>
          </a:stretch>
        </p:blipFill>
        <p:spPr>
          <a:xfrm flipH="1">
            <a:off x="3308275" y="-421162"/>
            <a:ext cx="4251960" cy="63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0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914400" y="1"/>
            <a:ext cx="8042275" cy="149159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sz="3200" dirty="0" smtClean="0">
                <a:ea typeface="ＭＳ Ｐゴシック" charset="-128"/>
                <a:cs typeface="ＭＳ Ｐゴシック" charset="-128"/>
              </a:rPr>
            </a:br>
            <a:r>
              <a:rPr lang="en-US" sz="3200" dirty="0" smtClean="0">
                <a:ea typeface="ＭＳ Ｐゴシック" charset="-128"/>
                <a:cs typeface="ＭＳ Ｐゴシック" charset="-128"/>
              </a:rPr>
              <a:t>Different Areas of Frontal Lobe </a:t>
            </a:r>
            <a:r>
              <a:rPr lang="en-US" sz="3200" dirty="0" smtClean="0">
                <a:ea typeface="ＭＳ Ｐゴシック" charset="-128"/>
                <a:cs typeface="ＭＳ Ｐゴシック" charset="-128"/>
              </a:rPr>
              <a:t>Activated</a:t>
            </a:r>
            <a:endParaRPr lang="en-US" sz="3200" dirty="0" smtClean="0">
              <a:solidFill>
                <a:srgbClr val="000066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Content Placeholder 5"/>
          <p:cNvSpPr>
            <a:spLocks noGrp="1"/>
          </p:cNvSpPr>
          <p:nvPr>
            <p:ph sz="half" idx="2"/>
          </p:nvPr>
        </p:nvSpPr>
        <p:spPr>
          <a:xfrm>
            <a:off x="4953000" y="2590800"/>
            <a:ext cx="3657600" cy="4022725"/>
          </a:xfrm>
          <a:ln w="104775"/>
        </p:spPr>
        <p:txBody>
          <a:bodyPr rtlCol="0"/>
          <a:lstStyle/>
          <a:p>
            <a:pPr marL="338138" indent="-3381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Background feelings</a:t>
            </a:r>
          </a:p>
          <a:p>
            <a:pPr marL="625475" lvl="1" indent="-2873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Wingdings" pitchFamily="-112" charset="2"/>
              <a:buNone/>
              <a:defRPr/>
            </a:pPr>
            <a:r>
              <a:rPr lang="en-US" dirty="0" smtClean="0">
                <a:ea typeface="+mn-ea"/>
              </a:rPr>
              <a:t>[primarily sensorimotor]</a:t>
            </a:r>
          </a:p>
          <a:p>
            <a:pPr marL="225425" lvl="1" indent="0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Wingdings" pitchFamily="-112" charset="2"/>
              <a:buNone/>
              <a:defRPr/>
            </a:pPr>
            <a:endParaRPr lang="en-US" dirty="0" smtClean="0">
              <a:ea typeface="+mn-ea"/>
            </a:endParaRPr>
          </a:p>
          <a:p>
            <a:pPr marL="338138" indent="-3381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Attention to feelings</a:t>
            </a:r>
          </a:p>
          <a:p>
            <a:pPr marL="625475" lvl="1" indent="-2873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Wingdings" pitchFamily="-112" charset="2"/>
              <a:buNone/>
              <a:defRPr/>
            </a:pPr>
            <a:r>
              <a:rPr lang="en-US" dirty="0" smtClean="0">
                <a:ea typeface="+mn-ea"/>
              </a:rPr>
              <a:t>[concrete]</a:t>
            </a:r>
          </a:p>
          <a:p>
            <a:pPr marL="625475" lvl="1" indent="-400050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Wingdings" pitchFamily="-112" charset="2"/>
              <a:buNone/>
              <a:defRPr/>
            </a:pPr>
            <a:endParaRPr lang="en-US" dirty="0" smtClean="0">
              <a:ea typeface="+mn-ea"/>
            </a:endParaRPr>
          </a:p>
          <a:p>
            <a:pPr marL="338138" indent="-3381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Reflective awareness </a:t>
            </a:r>
          </a:p>
          <a:p>
            <a:pPr marL="625475" lvl="1" indent="-2873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Wingdings" pitchFamily="-112" charset="2"/>
              <a:buNone/>
              <a:defRPr/>
            </a:pPr>
            <a:r>
              <a:rPr lang="en-US" dirty="0" smtClean="0">
                <a:ea typeface="+mn-ea"/>
              </a:rPr>
              <a:t>[formal &amp; dialectic/systemic] </a:t>
            </a:r>
          </a:p>
          <a:p>
            <a:pPr marL="625475" lvl="1" indent="-287338" eaLnBrk="1" fontAlgn="auto" hangingPunct="1">
              <a:spcAft>
                <a:spcPts val="0"/>
              </a:spcAft>
              <a:buClr>
                <a:srgbClr val="002060"/>
              </a:buClr>
              <a:buSzPct val="80000"/>
              <a:buFont typeface="Wingdings" pitchFamily="-112" charset="2"/>
              <a:buNone/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37891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061075" y="6156325"/>
            <a:ext cx="2895600" cy="457200"/>
          </a:xfrm>
        </p:spPr>
        <p:txBody>
          <a:bodyPr anchor="t"/>
          <a:lstStyle/>
          <a:p>
            <a:pPr>
              <a:defRPr/>
            </a:pPr>
            <a:r>
              <a:rPr lang="en-US" dirty="0" smtClean="0"/>
              <a:t>Richard D. Lane, M.D., Ph.D., Presented here by permission</a:t>
            </a:r>
            <a:endParaRPr lang="en-US" dirty="0"/>
          </a:p>
        </p:txBody>
      </p:sp>
      <p:pic>
        <p:nvPicPr>
          <p:cNvPr id="37892" name="Picture 11" descr="b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133600"/>
            <a:ext cx="3657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2684463" y="2782888"/>
            <a:ext cx="539750" cy="301625"/>
            <a:chOff x="2684852" y="2782111"/>
            <a:chExt cx="538833" cy="301647"/>
          </a:xfrm>
        </p:grpSpPr>
        <p:sp>
          <p:nvSpPr>
            <p:cNvPr id="37901" name="Freeform 17"/>
            <p:cNvSpPr>
              <a:spLocks noChangeArrowheads="1"/>
            </p:cNvSpPr>
            <p:nvPr/>
          </p:nvSpPr>
          <p:spPr bwMode="auto">
            <a:xfrm>
              <a:off x="2684852" y="2782111"/>
              <a:ext cx="538833" cy="301647"/>
            </a:xfrm>
            <a:custGeom>
              <a:avLst/>
              <a:gdLst>
                <a:gd name="T0" fmla="*/ 57252 w 557212"/>
                <a:gd name="T1" fmla="*/ 5801 h 359748"/>
                <a:gd name="T2" fmla="*/ 66058 w 557212"/>
                <a:gd name="T3" fmla="*/ 5718 h 359748"/>
                <a:gd name="T4" fmla="*/ 74867 w 557212"/>
                <a:gd name="T5" fmla="*/ 5220 h 359748"/>
                <a:gd name="T6" fmla="*/ 77069 w 557212"/>
                <a:gd name="T7" fmla="*/ 4972 h 359748"/>
                <a:gd name="T8" fmla="*/ 81474 w 557212"/>
                <a:gd name="T9" fmla="*/ 4723 h 359748"/>
                <a:gd name="T10" fmla="*/ 94684 w 557212"/>
                <a:gd name="T11" fmla="*/ 4474 h 359748"/>
                <a:gd name="T12" fmla="*/ 103493 w 557212"/>
                <a:gd name="T13" fmla="*/ 3977 h 359748"/>
                <a:gd name="T14" fmla="*/ 105695 w 557212"/>
                <a:gd name="T15" fmla="*/ 3729 h 359748"/>
                <a:gd name="T16" fmla="*/ 112301 w 557212"/>
                <a:gd name="T17" fmla="*/ 3646 h 359748"/>
                <a:gd name="T18" fmla="*/ 118906 w 557212"/>
                <a:gd name="T19" fmla="*/ 3481 h 359748"/>
                <a:gd name="T20" fmla="*/ 138724 w 557212"/>
                <a:gd name="T21" fmla="*/ 3232 h 359748"/>
                <a:gd name="T22" fmla="*/ 145329 w 557212"/>
                <a:gd name="T23" fmla="*/ 3149 h 359748"/>
                <a:gd name="T24" fmla="*/ 224600 w 557212"/>
                <a:gd name="T25" fmla="*/ 3315 h 359748"/>
                <a:gd name="T26" fmla="*/ 231208 w 557212"/>
                <a:gd name="T27" fmla="*/ 3397 h 359748"/>
                <a:gd name="T28" fmla="*/ 255427 w 557212"/>
                <a:gd name="T29" fmla="*/ 3315 h 359748"/>
                <a:gd name="T30" fmla="*/ 257631 w 557212"/>
                <a:gd name="T31" fmla="*/ 3066 h 359748"/>
                <a:gd name="T32" fmla="*/ 253225 w 557212"/>
                <a:gd name="T33" fmla="*/ 2236 h 359748"/>
                <a:gd name="T34" fmla="*/ 248821 w 557212"/>
                <a:gd name="T35" fmla="*/ 1988 h 359748"/>
                <a:gd name="T36" fmla="*/ 246621 w 557212"/>
                <a:gd name="T37" fmla="*/ 1740 h 359748"/>
                <a:gd name="T38" fmla="*/ 173955 w 557212"/>
                <a:gd name="T39" fmla="*/ 1409 h 359748"/>
                <a:gd name="T40" fmla="*/ 154139 w 557212"/>
                <a:gd name="T41" fmla="*/ 994 h 359748"/>
                <a:gd name="T42" fmla="*/ 147532 w 557212"/>
                <a:gd name="T43" fmla="*/ 746 h 359748"/>
                <a:gd name="T44" fmla="*/ 140926 w 557212"/>
                <a:gd name="T45" fmla="*/ 663 h 359748"/>
                <a:gd name="T46" fmla="*/ 127715 w 557212"/>
                <a:gd name="T47" fmla="*/ 414 h 359748"/>
                <a:gd name="T48" fmla="*/ 105695 w 557212"/>
                <a:gd name="T49" fmla="*/ 166 h 359748"/>
                <a:gd name="T50" fmla="*/ 99088 w 557212"/>
                <a:gd name="T51" fmla="*/ 83 h 359748"/>
                <a:gd name="T52" fmla="*/ 92483 w 557212"/>
                <a:gd name="T53" fmla="*/ 0 h 359748"/>
                <a:gd name="T54" fmla="*/ 24222 w 557212"/>
                <a:gd name="T55" fmla="*/ 83 h 359748"/>
                <a:gd name="T56" fmla="*/ 17615 w 557212"/>
                <a:gd name="T57" fmla="*/ 249 h 359748"/>
                <a:gd name="T58" fmla="*/ 13213 w 557212"/>
                <a:gd name="T59" fmla="*/ 746 h 359748"/>
                <a:gd name="T60" fmla="*/ 11010 w 557212"/>
                <a:gd name="T61" fmla="*/ 1740 h 359748"/>
                <a:gd name="T62" fmla="*/ 2202 w 557212"/>
                <a:gd name="T63" fmla="*/ 2236 h 359748"/>
                <a:gd name="T64" fmla="*/ 0 w 557212"/>
                <a:gd name="T65" fmla="*/ 2486 h 359748"/>
                <a:gd name="T66" fmla="*/ 2202 w 557212"/>
                <a:gd name="T67" fmla="*/ 4225 h 359748"/>
                <a:gd name="T68" fmla="*/ 8810 w 557212"/>
                <a:gd name="T69" fmla="*/ 4972 h 359748"/>
                <a:gd name="T70" fmla="*/ 13213 w 557212"/>
                <a:gd name="T71" fmla="*/ 5469 h 359748"/>
                <a:gd name="T72" fmla="*/ 15414 w 557212"/>
                <a:gd name="T73" fmla="*/ 5718 h 359748"/>
                <a:gd name="T74" fmla="*/ 22019 w 557212"/>
                <a:gd name="T75" fmla="*/ 5966 h 359748"/>
                <a:gd name="T76" fmla="*/ 24222 w 557212"/>
                <a:gd name="T77" fmla="*/ 6214 h 359748"/>
                <a:gd name="T78" fmla="*/ 35231 w 557212"/>
                <a:gd name="T79" fmla="*/ 6132 h 359748"/>
                <a:gd name="T80" fmla="*/ 57252 w 557212"/>
                <a:gd name="T81" fmla="*/ 5801 h 35974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57212"/>
                <a:gd name="T124" fmla="*/ 0 h 359748"/>
                <a:gd name="T125" fmla="*/ 557212 w 557212"/>
                <a:gd name="T126" fmla="*/ 359748 h 35974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57212" h="359748">
                  <a:moveTo>
                    <a:pt x="123825" y="333375"/>
                  </a:moveTo>
                  <a:cubicBezTo>
                    <a:pt x="134937" y="329406"/>
                    <a:pt x="137949" y="332923"/>
                    <a:pt x="142875" y="328613"/>
                  </a:cubicBezTo>
                  <a:cubicBezTo>
                    <a:pt x="151490" y="321075"/>
                    <a:pt x="161925" y="300038"/>
                    <a:pt x="161925" y="300038"/>
                  </a:cubicBezTo>
                  <a:cubicBezTo>
                    <a:pt x="163512" y="295275"/>
                    <a:pt x="164442" y="290240"/>
                    <a:pt x="166687" y="285750"/>
                  </a:cubicBezTo>
                  <a:cubicBezTo>
                    <a:pt x="169247" y="280631"/>
                    <a:pt x="172165" y="275510"/>
                    <a:pt x="176212" y="271463"/>
                  </a:cubicBezTo>
                  <a:cubicBezTo>
                    <a:pt x="185444" y="262232"/>
                    <a:pt x="193168" y="261049"/>
                    <a:pt x="204787" y="257175"/>
                  </a:cubicBezTo>
                  <a:cubicBezTo>
                    <a:pt x="211137" y="247650"/>
                    <a:pt x="220216" y="239460"/>
                    <a:pt x="223837" y="228600"/>
                  </a:cubicBezTo>
                  <a:cubicBezTo>
                    <a:pt x="225425" y="223838"/>
                    <a:pt x="225050" y="217863"/>
                    <a:pt x="228600" y="214313"/>
                  </a:cubicBezTo>
                  <a:cubicBezTo>
                    <a:pt x="232150" y="210763"/>
                    <a:pt x="238397" y="211795"/>
                    <a:pt x="242887" y="209550"/>
                  </a:cubicBezTo>
                  <a:cubicBezTo>
                    <a:pt x="248007" y="206990"/>
                    <a:pt x="251944" y="202350"/>
                    <a:pt x="257175" y="200025"/>
                  </a:cubicBezTo>
                  <a:cubicBezTo>
                    <a:pt x="257185" y="200021"/>
                    <a:pt x="292888" y="188121"/>
                    <a:pt x="300037" y="185738"/>
                  </a:cubicBezTo>
                  <a:lnTo>
                    <a:pt x="314325" y="180975"/>
                  </a:lnTo>
                  <a:cubicBezTo>
                    <a:pt x="369301" y="182749"/>
                    <a:pt x="430244" y="176617"/>
                    <a:pt x="485775" y="190500"/>
                  </a:cubicBezTo>
                  <a:cubicBezTo>
                    <a:pt x="490645" y="191718"/>
                    <a:pt x="495300" y="193675"/>
                    <a:pt x="500062" y="195263"/>
                  </a:cubicBezTo>
                  <a:cubicBezTo>
                    <a:pt x="517525" y="193675"/>
                    <a:pt x="535815" y="196045"/>
                    <a:pt x="552450" y="190500"/>
                  </a:cubicBezTo>
                  <a:cubicBezTo>
                    <a:pt x="557212" y="188913"/>
                    <a:pt x="557212" y="181233"/>
                    <a:pt x="557212" y="176213"/>
                  </a:cubicBezTo>
                  <a:cubicBezTo>
                    <a:pt x="557212" y="167432"/>
                    <a:pt x="553553" y="140320"/>
                    <a:pt x="547687" y="128588"/>
                  </a:cubicBezTo>
                  <a:cubicBezTo>
                    <a:pt x="545127" y="123468"/>
                    <a:pt x="541337" y="119063"/>
                    <a:pt x="538162" y="114300"/>
                  </a:cubicBezTo>
                  <a:cubicBezTo>
                    <a:pt x="536575" y="109538"/>
                    <a:pt x="536185" y="104190"/>
                    <a:pt x="533400" y="100013"/>
                  </a:cubicBezTo>
                  <a:cubicBezTo>
                    <a:pt x="501775" y="52576"/>
                    <a:pt x="410117" y="82092"/>
                    <a:pt x="376237" y="80963"/>
                  </a:cubicBezTo>
                  <a:cubicBezTo>
                    <a:pt x="358271" y="74973"/>
                    <a:pt x="349752" y="73525"/>
                    <a:pt x="333375" y="57150"/>
                  </a:cubicBezTo>
                  <a:cubicBezTo>
                    <a:pt x="328612" y="52388"/>
                    <a:pt x="324691" y="46599"/>
                    <a:pt x="319087" y="42863"/>
                  </a:cubicBezTo>
                  <a:cubicBezTo>
                    <a:pt x="314910" y="40078"/>
                    <a:pt x="309290" y="40345"/>
                    <a:pt x="304800" y="38100"/>
                  </a:cubicBezTo>
                  <a:cubicBezTo>
                    <a:pt x="276971" y="24185"/>
                    <a:pt x="304155" y="31793"/>
                    <a:pt x="276225" y="23813"/>
                  </a:cubicBezTo>
                  <a:cubicBezTo>
                    <a:pt x="225839" y="9417"/>
                    <a:pt x="296511" y="32161"/>
                    <a:pt x="228600" y="9525"/>
                  </a:cubicBezTo>
                  <a:lnTo>
                    <a:pt x="214312" y="4763"/>
                  </a:lnTo>
                  <a:lnTo>
                    <a:pt x="200025" y="0"/>
                  </a:lnTo>
                  <a:cubicBezTo>
                    <a:pt x="150812" y="1588"/>
                    <a:pt x="101435" y="435"/>
                    <a:pt x="52387" y="4763"/>
                  </a:cubicBezTo>
                  <a:cubicBezTo>
                    <a:pt x="46685" y="5266"/>
                    <a:pt x="41133" y="9434"/>
                    <a:pt x="38100" y="14288"/>
                  </a:cubicBezTo>
                  <a:cubicBezTo>
                    <a:pt x="32779" y="22802"/>
                    <a:pt x="28575" y="42863"/>
                    <a:pt x="28575" y="42863"/>
                  </a:cubicBezTo>
                  <a:cubicBezTo>
                    <a:pt x="26987" y="61913"/>
                    <a:pt x="28928" y="81594"/>
                    <a:pt x="23812" y="100013"/>
                  </a:cubicBezTo>
                  <a:cubicBezTo>
                    <a:pt x="20748" y="111043"/>
                    <a:pt x="4762" y="128588"/>
                    <a:pt x="4762" y="128588"/>
                  </a:cubicBezTo>
                  <a:cubicBezTo>
                    <a:pt x="3175" y="133350"/>
                    <a:pt x="0" y="137855"/>
                    <a:pt x="0" y="142875"/>
                  </a:cubicBezTo>
                  <a:cubicBezTo>
                    <a:pt x="0" y="176250"/>
                    <a:pt x="1076" y="209717"/>
                    <a:pt x="4762" y="242888"/>
                  </a:cubicBezTo>
                  <a:cubicBezTo>
                    <a:pt x="4763" y="242898"/>
                    <a:pt x="16667" y="278601"/>
                    <a:pt x="19050" y="285750"/>
                  </a:cubicBezTo>
                  <a:lnTo>
                    <a:pt x="28575" y="314325"/>
                  </a:lnTo>
                  <a:cubicBezTo>
                    <a:pt x="30163" y="319088"/>
                    <a:pt x="29787" y="325063"/>
                    <a:pt x="33337" y="328613"/>
                  </a:cubicBezTo>
                  <a:lnTo>
                    <a:pt x="47625" y="342900"/>
                  </a:lnTo>
                  <a:cubicBezTo>
                    <a:pt x="49212" y="347663"/>
                    <a:pt x="47624" y="355600"/>
                    <a:pt x="52387" y="357188"/>
                  </a:cubicBezTo>
                  <a:cubicBezTo>
                    <a:pt x="60066" y="359748"/>
                    <a:pt x="68390" y="354555"/>
                    <a:pt x="76200" y="352425"/>
                  </a:cubicBezTo>
                  <a:cubicBezTo>
                    <a:pt x="106299" y="344216"/>
                    <a:pt x="112713" y="337344"/>
                    <a:pt x="123825" y="333375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>
                <a:latin typeface="News Gothic MT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902" name="TextBox 19"/>
            <p:cNvSpPr txBox="1">
              <a:spLocks noChangeArrowheads="1"/>
            </p:cNvSpPr>
            <p:nvPr/>
          </p:nvSpPr>
          <p:spPr bwMode="auto">
            <a:xfrm>
              <a:off x="2684852" y="2782111"/>
              <a:ext cx="184743" cy="27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News Gothic MT" charset="0"/>
                  <a:ea typeface="Times New Roman" charset="0"/>
                  <a:cs typeface="Times New Roman" charset="0"/>
                </a:rPr>
                <a:t>2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140075" y="3162300"/>
            <a:ext cx="536575" cy="581025"/>
            <a:chOff x="3140403" y="3162089"/>
            <a:chExt cx="536601" cy="581943"/>
          </a:xfrm>
        </p:grpSpPr>
        <p:sp>
          <p:nvSpPr>
            <p:cNvPr id="37899" name="Freeform 16"/>
            <p:cNvSpPr>
              <a:spLocks noChangeArrowheads="1"/>
            </p:cNvSpPr>
            <p:nvPr/>
          </p:nvSpPr>
          <p:spPr bwMode="auto">
            <a:xfrm rot="-773820">
              <a:off x="3140403" y="3162089"/>
              <a:ext cx="536601" cy="581943"/>
            </a:xfrm>
            <a:custGeom>
              <a:avLst/>
              <a:gdLst>
                <a:gd name="T0" fmla="*/ 11064161 w 434149"/>
                <a:gd name="T1" fmla="*/ 969713 h 567710"/>
                <a:gd name="T2" fmla="*/ 31606154 w 434149"/>
                <a:gd name="T3" fmla="*/ 961293 h 567710"/>
                <a:gd name="T4" fmla="*/ 34095973 w 434149"/>
                <a:gd name="T5" fmla="*/ 952878 h 567710"/>
                <a:gd name="T6" fmla="*/ 35963472 w 434149"/>
                <a:gd name="T7" fmla="*/ 936048 h 567710"/>
                <a:gd name="T8" fmla="*/ 40320821 w 434149"/>
                <a:gd name="T9" fmla="*/ 919213 h 567710"/>
                <a:gd name="T10" fmla="*/ 44055781 w 434149"/>
                <a:gd name="T11" fmla="*/ 902374 h 567710"/>
                <a:gd name="T12" fmla="*/ 47168137 w 434149"/>
                <a:gd name="T13" fmla="*/ 868705 h 567710"/>
                <a:gd name="T14" fmla="*/ 50903031 w 434149"/>
                <a:gd name="T15" fmla="*/ 835032 h 567710"/>
                <a:gd name="T16" fmla="*/ 52147984 w 434149"/>
                <a:gd name="T17" fmla="*/ 809784 h 567710"/>
                <a:gd name="T18" fmla="*/ 52770521 w 434149"/>
                <a:gd name="T19" fmla="*/ 784533 h 567710"/>
                <a:gd name="T20" fmla="*/ 55260433 w 434149"/>
                <a:gd name="T21" fmla="*/ 734027 h 567710"/>
                <a:gd name="T22" fmla="*/ 56505485 w 434149"/>
                <a:gd name="T23" fmla="*/ 683524 h 567710"/>
                <a:gd name="T24" fmla="*/ 55260433 w 434149"/>
                <a:gd name="T25" fmla="*/ 532012 h 567710"/>
                <a:gd name="T26" fmla="*/ 54015411 w 434149"/>
                <a:gd name="T27" fmla="*/ 506759 h 567710"/>
                <a:gd name="T28" fmla="*/ 51525535 w 434149"/>
                <a:gd name="T29" fmla="*/ 464671 h 567710"/>
                <a:gd name="T30" fmla="*/ 50280580 w 434149"/>
                <a:gd name="T31" fmla="*/ 439421 h 567710"/>
                <a:gd name="T32" fmla="*/ 50280580 w 434149"/>
                <a:gd name="T33" fmla="*/ 363670 h 567710"/>
                <a:gd name="T34" fmla="*/ 52147984 w 434149"/>
                <a:gd name="T35" fmla="*/ 346831 h 567710"/>
                <a:gd name="T36" fmla="*/ 52770521 w 434149"/>
                <a:gd name="T37" fmla="*/ 321577 h 567710"/>
                <a:gd name="T38" fmla="*/ 54015411 w 434149"/>
                <a:gd name="T39" fmla="*/ 296325 h 567710"/>
                <a:gd name="T40" fmla="*/ 54637890 w 434149"/>
                <a:gd name="T41" fmla="*/ 228986 h 567710"/>
                <a:gd name="T42" fmla="*/ 52770521 w 434149"/>
                <a:gd name="T43" fmla="*/ 85889 h 567710"/>
                <a:gd name="T44" fmla="*/ 50903031 w 434149"/>
                <a:gd name="T45" fmla="*/ 77473 h 567710"/>
                <a:gd name="T46" fmla="*/ 49657942 w 434149"/>
                <a:gd name="T47" fmla="*/ 52222 h 567710"/>
                <a:gd name="T48" fmla="*/ 34095973 w 434149"/>
                <a:gd name="T49" fmla="*/ 43803 h 567710"/>
                <a:gd name="T50" fmla="*/ 33473461 w 434149"/>
                <a:gd name="T51" fmla="*/ 94312 h 567710"/>
                <a:gd name="T52" fmla="*/ 32851125 w 434149"/>
                <a:gd name="T53" fmla="*/ 153230 h 567710"/>
                <a:gd name="T54" fmla="*/ 30983555 w 434149"/>
                <a:gd name="T55" fmla="*/ 161645 h 567710"/>
                <a:gd name="T56" fmla="*/ 21646467 w 434149"/>
                <a:gd name="T57" fmla="*/ 170064 h 567710"/>
                <a:gd name="T58" fmla="*/ 17288989 w 434149"/>
                <a:gd name="T59" fmla="*/ 237403 h 567710"/>
                <a:gd name="T60" fmla="*/ 14176575 w 434149"/>
                <a:gd name="T61" fmla="*/ 287906 h 567710"/>
                <a:gd name="T62" fmla="*/ 12309123 w 434149"/>
                <a:gd name="T63" fmla="*/ 313161 h 567710"/>
                <a:gd name="T64" fmla="*/ 9819231 w 434149"/>
                <a:gd name="T65" fmla="*/ 363670 h 567710"/>
                <a:gd name="T66" fmla="*/ 8574318 w 434149"/>
                <a:gd name="T67" fmla="*/ 388915 h 567710"/>
                <a:gd name="T68" fmla="*/ 6084282 w 434149"/>
                <a:gd name="T69" fmla="*/ 464671 h 567710"/>
                <a:gd name="T70" fmla="*/ 2349413 w 434149"/>
                <a:gd name="T71" fmla="*/ 498342 h 567710"/>
                <a:gd name="T72" fmla="*/ 1104467 w 434149"/>
                <a:gd name="T73" fmla="*/ 523592 h 567710"/>
                <a:gd name="T74" fmla="*/ 1104467 w 434149"/>
                <a:gd name="T75" fmla="*/ 616189 h 567710"/>
                <a:gd name="T76" fmla="*/ 4839266 w 434149"/>
                <a:gd name="T77" fmla="*/ 649854 h 567710"/>
                <a:gd name="T78" fmla="*/ 6706910 w 434149"/>
                <a:gd name="T79" fmla="*/ 666688 h 567710"/>
                <a:gd name="T80" fmla="*/ 7951865 w 434149"/>
                <a:gd name="T81" fmla="*/ 691935 h 567710"/>
                <a:gd name="T82" fmla="*/ 9819231 w 434149"/>
                <a:gd name="T83" fmla="*/ 708774 h 567710"/>
                <a:gd name="T84" fmla="*/ 10441717 w 434149"/>
                <a:gd name="T85" fmla="*/ 734027 h 567710"/>
                <a:gd name="T86" fmla="*/ 12309123 w 434149"/>
                <a:gd name="T87" fmla="*/ 759278 h 567710"/>
                <a:gd name="T88" fmla="*/ 11064161 w 434149"/>
                <a:gd name="T89" fmla="*/ 969713 h 5677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4149"/>
                <a:gd name="T136" fmla="*/ 0 h 567710"/>
                <a:gd name="T137" fmla="*/ 434149 w 434149"/>
                <a:gd name="T138" fmla="*/ 567710 h 5677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4149" h="567710">
                  <a:moveTo>
                    <a:pt x="84650" y="548660"/>
                  </a:moveTo>
                  <a:cubicBezTo>
                    <a:pt x="109256" y="567710"/>
                    <a:pt x="189478" y="546726"/>
                    <a:pt x="241813" y="543897"/>
                  </a:cubicBezTo>
                  <a:cubicBezTo>
                    <a:pt x="248349" y="543544"/>
                    <a:pt x="254847" y="541713"/>
                    <a:pt x="260863" y="539135"/>
                  </a:cubicBezTo>
                  <a:cubicBezTo>
                    <a:pt x="266124" y="536880"/>
                    <a:pt x="270031" y="532170"/>
                    <a:pt x="275150" y="529610"/>
                  </a:cubicBezTo>
                  <a:cubicBezTo>
                    <a:pt x="283157" y="525606"/>
                    <a:pt x="300853" y="522376"/>
                    <a:pt x="308488" y="520085"/>
                  </a:cubicBezTo>
                  <a:cubicBezTo>
                    <a:pt x="318105" y="517200"/>
                    <a:pt x="337063" y="510560"/>
                    <a:pt x="337063" y="510560"/>
                  </a:cubicBezTo>
                  <a:cubicBezTo>
                    <a:pt x="354663" y="484160"/>
                    <a:pt x="336518" y="505041"/>
                    <a:pt x="360875" y="491510"/>
                  </a:cubicBezTo>
                  <a:cubicBezTo>
                    <a:pt x="370882" y="485951"/>
                    <a:pt x="389450" y="472460"/>
                    <a:pt x="389450" y="472460"/>
                  </a:cubicBezTo>
                  <a:cubicBezTo>
                    <a:pt x="392625" y="467697"/>
                    <a:pt x="396415" y="463292"/>
                    <a:pt x="398975" y="458172"/>
                  </a:cubicBezTo>
                  <a:cubicBezTo>
                    <a:pt x="401220" y="453682"/>
                    <a:pt x="401300" y="448273"/>
                    <a:pt x="403738" y="443885"/>
                  </a:cubicBezTo>
                  <a:cubicBezTo>
                    <a:pt x="409298" y="433878"/>
                    <a:pt x="422788" y="415310"/>
                    <a:pt x="422788" y="415310"/>
                  </a:cubicBezTo>
                  <a:cubicBezTo>
                    <a:pt x="425963" y="405785"/>
                    <a:pt x="432981" y="396753"/>
                    <a:pt x="432313" y="386735"/>
                  </a:cubicBezTo>
                  <a:cubicBezTo>
                    <a:pt x="431718" y="377818"/>
                    <a:pt x="434149" y="323734"/>
                    <a:pt x="422788" y="301010"/>
                  </a:cubicBezTo>
                  <a:cubicBezTo>
                    <a:pt x="420228" y="295890"/>
                    <a:pt x="415823" y="291842"/>
                    <a:pt x="413263" y="286722"/>
                  </a:cubicBezTo>
                  <a:cubicBezTo>
                    <a:pt x="401761" y="263719"/>
                    <a:pt x="418296" y="278966"/>
                    <a:pt x="394213" y="262910"/>
                  </a:cubicBezTo>
                  <a:cubicBezTo>
                    <a:pt x="391038" y="258147"/>
                    <a:pt x="387248" y="253742"/>
                    <a:pt x="384688" y="248622"/>
                  </a:cubicBezTo>
                  <a:cubicBezTo>
                    <a:pt x="377822" y="234891"/>
                    <a:pt x="377270" y="220596"/>
                    <a:pt x="384688" y="205760"/>
                  </a:cubicBezTo>
                  <a:cubicBezTo>
                    <a:pt x="387248" y="200641"/>
                    <a:pt x="394213" y="199410"/>
                    <a:pt x="398975" y="196235"/>
                  </a:cubicBezTo>
                  <a:cubicBezTo>
                    <a:pt x="400563" y="191472"/>
                    <a:pt x="401493" y="186437"/>
                    <a:pt x="403738" y="181947"/>
                  </a:cubicBezTo>
                  <a:cubicBezTo>
                    <a:pt x="406298" y="176828"/>
                    <a:pt x="411757" y="173182"/>
                    <a:pt x="413263" y="167660"/>
                  </a:cubicBezTo>
                  <a:cubicBezTo>
                    <a:pt x="416631" y="155312"/>
                    <a:pt x="416438" y="142260"/>
                    <a:pt x="418025" y="129560"/>
                  </a:cubicBezTo>
                  <a:cubicBezTo>
                    <a:pt x="417373" y="120428"/>
                    <a:pt x="424462" y="65176"/>
                    <a:pt x="403738" y="48597"/>
                  </a:cubicBezTo>
                  <a:cubicBezTo>
                    <a:pt x="399818" y="45461"/>
                    <a:pt x="394213" y="45422"/>
                    <a:pt x="389450" y="43835"/>
                  </a:cubicBezTo>
                  <a:cubicBezTo>
                    <a:pt x="386275" y="39072"/>
                    <a:pt x="383972" y="33595"/>
                    <a:pt x="379925" y="29547"/>
                  </a:cubicBezTo>
                  <a:cubicBezTo>
                    <a:pt x="350379" y="0"/>
                    <a:pt x="286879" y="23602"/>
                    <a:pt x="260863" y="24785"/>
                  </a:cubicBezTo>
                  <a:cubicBezTo>
                    <a:pt x="259275" y="34310"/>
                    <a:pt x="257568" y="43816"/>
                    <a:pt x="256100" y="53360"/>
                  </a:cubicBezTo>
                  <a:cubicBezTo>
                    <a:pt x="254393" y="64455"/>
                    <a:pt x="256358" y="76657"/>
                    <a:pt x="251338" y="86697"/>
                  </a:cubicBezTo>
                  <a:cubicBezTo>
                    <a:pt x="249093" y="91187"/>
                    <a:pt x="242040" y="90906"/>
                    <a:pt x="237050" y="91460"/>
                  </a:cubicBezTo>
                  <a:cubicBezTo>
                    <a:pt x="213331" y="94095"/>
                    <a:pt x="189425" y="94635"/>
                    <a:pt x="165613" y="96222"/>
                  </a:cubicBezTo>
                  <a:cubicBezTo>
                    <a:pt x="125138" y="123205"/>
                    <a:pt x="187824" y="78769"/>
                    <a:pt x="132275" y="134322"/>
                  </a:cubicBezTo>
                  <a:cubicBezTo>
                    <a:pt x="90525" y="176075"/>
                    <a:pt x="141623" y="123105"/>
                    <a:pt x="108463" y="162897"/>
                  </a:cubicBezTo>
                  <a:cubicBezTo>
                    <a:pt x="104151" y="168071"/>
                    <a:pt x="98310" y="171868"/>
                    <a:pt x="94175" y="177185"/>
                  </a:cubicBezTo>
                  <a:cubicBezTo>
                    <a:pt x="87147" y="186221"/>
                    <a:pt x="81475" y="196235"/>
                    <a:pt x="75125" y="205760"/>
                  </a:cubicBezTo>
                  <a:lnTo>
                    <a:pt x="65600" y="220047"/>
                  </a:lnTo>
                  <a:cubicBezTo>
                    <a:pt x="62053" y="230689"/>
                    <a:pt x="57204" y="253587"/>
                    <a:pt x="46550" y="262910"/>
                  </a:cubicBezTo>
                  <a:cubicBezTo>
                    <a:pt x="37935" y="270448"/>
                    <a:pt x="17975" y="281960"/>
                    <a:pt x="17975" y="281960"/>
                  </a:cubicBezTo>
                  <a:cubicBezTo>
                    <a:pt x="14800" y="286722"/>
                    <a:pt x="11010" y="291128"/>
                    <a:pt x="8450" y="296247"/>
                  </a:cubicBezTo>
                  <a:cubicBezTo>
                    <a:pt x="843" y="311461"/>
                    <a:pt x="0" y="334150"/>
                    <a:pt x="8450" y="348635"/>
                  </a:cubicBezTo>
                  <a:cubicBezTo>
                    <a:pt x="14218" y="358523"/>
                    <a:pt x="27500" y="361335"/>
                    <a:pt x="37025" y="367685"/>
                  </a:cubicBezTo>
                  <a:lnTo>
                    <a:pt x="51313" y="377210"/>
                  </a:lnTo>
                  <a:cubicBezTo>
                    <a:pt x="54488" y="381972"/>
                    <a:pt x="56791" y="387450"/>
                    <a:pt x="60838" y="391497"/>
                  </a:cubicBezTo>
                  <a:cubicBezTo>
                    <a:pt x="64885" y="395544"/>
                    <a:pt x="71549" y="396553"/>
                    <a:pt x="75125" y="401022"/>
                  </a:cubicBezTo>
                  <a:cubicBezTo>
                    <a:pt x="78261" y="404942"/>
                    <a:pt x="77103" y="411133"/>
                    <a:pt x="79888" y="415310"/>
                  </a:cubicBezTo>
                  <a:cubicBezTo>
                    <a:pt x="83624" y="420914"/>
                    <a:pt x="89413" y="424835"/>
                    <a:pt x="94175" y="429597"/>
                  </a:cubicBezTo>
                  <a:cubicBezTo>
                    <a:pt x="108979" y="474005"/>
                    <a:pt x="60044" y="529610"/>
                    <a:pt x="84650" y="548660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>
                <a:latin typeface="News Gothic MT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900" name="TextBox 20"/>
            <p:cNvSpPr txBox="1">
              <a:spLocks noChangeArrowheads="1"/>
            </p:cNvSpPr>
            <p:nvPr/>
          </p:nvSpPr>
          <p:spPr bwMode="auto">
            <a:xfrm>
              <a:off x="3300661" y="3349557"/>
              <a:ext cx="184743" cy="27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News Gothic MT" charset="0"/>
                  <a:ea typeface="Times New Roman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963863" y="2619375"/>
            <a:ext cx="584200" cy="279400"/>
            <a:chOff x="2963685" y="2619983"/>
            <a:chExt cx="584063" cy="278309"/>
          </a:xfrm>
        </p:grpSpPr>
        <p:sp>
          <p:nvSpPr>
            <p:cNvPr id="37897" name="Oval 18"/>
            <p:cNvSpPr>
              <a:spLocks noChangeArrowheads="1"/>
            </p:cNvSpPr>
            <p:nvPr/>
          </p:nvSpPr>
          <p:spPr bwMode="auto">
            <a:xfrm rot="1745535">
              <a:off x="2963685" y="2652366"/>
              <a:ext cx="584063" cy="20488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>
                <a:latin typeface="News Gothic MT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7898" name="TextBox 21"/>
            <p:cNvSpPr txBox="1">
              <a:spLocks noChangeArrowheads="1"/>
            </p:cNvSpPr>
            <p:nvPr/>
          </p:nvSpPr>
          <p:spPr bwMode="auto">
            <a:xfrm>
              <a:off x="3146709" y="2619983"/>
              <a:ext cx="184743" cy="27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News Gothic MT" charset="0"/>
                  <a:ea typeface="Times New Roman" charset="0"/>
                  <a:cs typeface="Times New Roman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930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Stage 5.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ACTION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32" t="25361" r="42877" b="13270"/>
          <a:stretch/>
        </p:blipFill>
        <p:spPr>
          <a:xfrm>
            <a:off x="779463" y="1902941"/>
            <a:ext cx="5337132" cy="45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4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Stage 5.</a:t>
            </a:r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sz="4000" b="1" dirty="0" smtClean="0">
                <a:solidFill>
                  <a:srgbClr val="0000FF"/>
                </a:solidFill>
              </a:rPr>
              <a:t>ACTION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Review of strategies for action</a:t>
            </a:r>
          </a:p>
          <a:p>
            <a:r>
              <a:rPr lang="en-US" sz="2800" dirty="0" smtClean="0"/>
              <a:t>What </a:t>
            </a:r>
            <a:r>
              <a:rPr lang="en-US" sz="2800" dirty="0"/>
              <a:t>are you going to do </a:t>
            </a:r>
            <a:r>
              <a:rPr lang="en-US" sz="2800" dirty="0" smtClean="0"/>
              <a:t>tomorrow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383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7893" y="3616718"/>
            <a:ext cx="6884610" cy="16843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/>
              <a:t>How To Bring Counseling Session Outcomes into the “Real” World: </a:t>
            </a:r>
            <a:r>
              <a:rPr lang="en-US" sz="4000" b="1" dirty="0" err="1"/>
              <a:t>Microskills</a:t>
            </a:r>
            <a:r>
              <a:rPr lang="en-US" sz="4000" b="1" dirty="0"/>
              <a:t> in Action</a:t>
            </a:r>
            <a:endParaRPr lang="en-US" sz="31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Program ID #134, Room </a:t>
            </a:r>
            <a:r>
              <a:rPr lang="en-US" dirty="0" smtClean="0"/>
              <a:t>3022</a:t>
            </a:r>
          </a:p>
          <a:p>
            <a:r>
              <a:rPr lang="en-US" b="1" dirty="0"/>
              <a:t>11:00am - 12:00pm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232" y="439351"/>
            <a:ext cx="2218724" cy="2773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22" y="444474"/>
            <a:ext cx="2224938" cy="27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5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>
                <a:ea typeface="Times" charset="0"/>
                <a:cs typeface="Times" charset="0"/>
              </a:rPr>
              <a:t>Counseling and Therapeutic Implications</a:t>
            </a:r>
            <a:endParaRPr lang="en-US" sz="3300" dirty="0">
              <a:ea typeface="Times" charset="0"/>
              <a:cs typeface="Times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44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94270"/>
            <a:ext cx="7772400" cy="914400"/>
          </a:xfrm>
        </p:spPr>
        <p:txBody>
          <a:bodyPr>
            <a:normAutofit/>
          </a:bodyPr>
          <a:lstStyle/>
          <a:p>
            <a:r>
              <a:rPr lang="en-US" sz="3200" dirty="0">
                <a:ea typeface="Times" charset="0"/>
                <a:cs typeface="Times" charset="0"/>
              </a:rPr>
              <a:t>Counseling and Therapeutic Implications</a:t>
            </a:r>
            <a:endParaRPr lang="en-US" sz="3200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49824"/>
            <a:ext cx="7772400" cy="400722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Normalize, normalize, </a:t>
            </a:r>
            <a:r>
              <a:rPr lang="en-US" altLang="zh-CN" sz="2800" dirty="0" smtClean="0">
                <a:ea typeface="SimSun" pitchFamily="2" charset="-122"/>
                <a:cs typeface="SimSun" pitchFamily="2" charset="-122"/>
              </a:rPr>
              <a:t>normalize.</a:t>
            </a:r>
            <a:endParaRPr lang="en-US" altLang="zh-CN" sz="2800" dirty="0">
              <a:ea typeface="SimSun" pitchFamily="2" charset="-122"/>
              <a:cs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Establish relationship representing solid </a:t>
            </a:r>
            <a:r>
              <a:rPr lang="en-US" altLang="zh-CN" sz="2800" dirty="0" smtClean="0">
                <a:ea typeface="SimSun" pitchFamily="2" charset="-122"/>
                <a:cs typeface="SimSun" pitchFamily="2" charset="-122"/>
              </a:rPr>
              <a:t>attachment.</a:t>
            </a:r>
            <a:endParaRPr lang="en-US" altLang="zh-CN" sz="2800" dirty="0">
              <a:ea typeface="SimSun" pitchFamily="2" charset="-122"/>
              <a:cs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Have multiple treatment interventions </a:t>
            </a:r>
            <a:r>
              <a:rPr lang="en-US" altLang="zh-CN" sz="2800" dirty="0" smtClean="0">
                <a:ea typeface="SimSun" pitchFamily="2" charset="-122"/>
                <a:cs typeface="SimSun" pitchFamily="2" charset="-122"/>
              </a:rPr>
              <a:t>available.</a:t>
            </a:r>
            <a:endParaRPr lang="en-US" altLang="zh-CN" sz="2800" dirty="0">
              <a:ea typeface="SimSun" pitchFamily="2" charset="-122"/>
              <a:cs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Don’t call client “resistant” to </a:t>
            </a:r>
            <a:r>
              <a:rPr lang="en-US" altLang="zh-CN" sz="2800" dirty="0" smtClean="0">
                <a:ea typeface="SimSun" pitchFamily="2" charset="-122"/>
                <a:cs typeface="SimSun" pitchFamily="2" charset="-122"/>
              </a:rPr>
              <a:t>change.</a:t>
            </a:r>
            <a:endParaRPr lang="en-US" altLang="zh-CN" sz="2800" dirty="0">
              <a:ea typeface="SimSun" pitchFamily="2" charset="-122"/>
              <a:cs typeface="SimSun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Co-generate treatment alternatives that are personally meaningful and comprehensible to that </a:t>
            </a:r>
            <a:r>
              <a:rPr lang="en-US" altLang="zh-CN" sz="2800" dirty="0" smtClean="0">
                <a:ea typeface="SimSun" pitchFamily="2" charset="-122"/>
                <a:cs typeface="SimSun" pitchFamily="2" charset="-122"/>
              </a:rPr>
              <a:t>client.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593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21957" y="333632"/>
            <a:ext cx="7772400" cy="1000597"/>
          </a:xfrm>
        </p:spPr>
        <p:txBody>
          <a:bodyPr>
            <a:normAutofit/>
          </a:bodyPr>
          <a:lstStyle/>
          <a:p>
            <a:r>
              <a:rPr lang="en-US" sz="3200" dirty="0" smtClean="0">
                <a:ea typeface="Times" charset="0"/>
                <a:cs typeface="Times" charset="0"/>
              </a:rPr>
              <a:t>Counseling </a:t>
            </a:r>
            <a:r>
              <a:rPr lang="en-US" sz="3200" dirty="0">
                <a:ea typeface="Times" charset="0"/>
                <a:cs typeface="Times" charset="0"/>
              </a:rPr>
              <a:t>and Therapeutic Implications</a:t>
            </a:r>
            <a:endParaRPr lang="en-US" sz="3200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81914" y="1902941"/>
            <a:ext cx="8052486" cy="44978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dirty="0">
                <a:ea typeface="Times" charset="0"/>
                <a:cs typeface="Times" charset="0"/>
              </a:rPr>
              <a:t>The actions and thoughts of the therapist affect how the client thinks about and discusses issues in the interview.  </a:t>
            </a:r>
            <a:br>
              <a:rPr lang="en-US" sz="2800" dirty="0">
                <a:ea typeface="Times" charset="0"/>
                <a:cs typeface="Times" charset="0"/>
              </a:rPr>
            </a:br>
            <a:r>
              <a:rPr lang="en-US" sz="2800" dirty="0" smtClean="0">
                <a:ea typeface="Times" charset="0"/>
                <a:cs typeface="Times" charset="0"/>
              </a:rPr>
              <a:t>	You </a:t>
            </a:r>
            <a:r>
              <a:rPr lang="en-US" sz="2800" dirty="0">
                <a:ea typeface="Times" charset="0"/>
                <a:cs typeface="Times" charset="0"/>
              </a:rPr>
              <a:t>cannot not affect the client’s world.</a:t>
            </a:r>
            <a:endParaRPr lang="en-US" sz="2800" dirty="0" smtClean="0">
              <a:ea typeface="Times" charset="0"/>
              <a:cs typeface="Times" charset="0"/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dirty="0" smtClean="0">
                <a:ea typeface="Times" charset="0"/>
                <a:cs typeface="Times" charset="0"/>
              </a:rPr>
              <a:t>Join the client where he or she “is.”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800" dirty="0" smtClean="0">
                <a:ea typeface="Times" charset="0"/>
                <a:cs typeface="Times" charset="0"/>
              </a:rPr>
              <a:t>Individuals </a:t>
            </a:r>
            <a:r>
              <a:rPr lang="en-US" sz="2800" dirty="0">
                <a:ea typeface="Times" charset="0"/>
                <a:cs typeface="Times" charset="0"/>
              </a:rPr>
              <a:t>cannot grow and progress unless a solid developmental foundation has been established</a:t>
            </a:r>
            <a:r>
              <a:rPr lang="en-US" sz="2800" dirty="0" smtClean="0">
                <a:ea typeface="Times" charset="0"/>
                <a:cs typeface="Times" charset="0"/>
              </a:rPr>
              <a:t>.</a:t>
            </a:r>
            <a:endParaRPr lang="en-US" sz="2800" dirty="0" smtClean="0"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84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2928550"/>
            <a:ext cx="7583488" cy="302849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3800" dirty="0" smtClean="0"/>
              <a:t>Q </a:t>
            </a:r>
            <a:r>
              <a:rPr lang="en-US" sz="8800" dirty="0" smtClean="0"/>
              <a:t>&amp;</a:t>
            </a:r>
            <a:r>
              <a:rPr lang="en-US" sz="13800" dirty="0" smtClean="0"/>
              <a:t> A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47137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1" t="-4501" r="-5443" b="-3428"/>
          <a:stretch/>
        </p:blipFill>
        <p:spPr>
          <a:xfrm>
            <a:off x="2641217" y="1791730"/>
            <a:ext cx="3799703" cy="3546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20129" y="657079"/>
            <a:ext cx="4992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0000FF"/>
                </a:solidFill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</a:rPr>
              <a:t>allenivey@gmail.com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1" y="560539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600" b="1" dirty="0" smtClean="0">
                <a:solidFill>
                  <a:srgbClr val="0000FF"/>
                </a:solidFill>
              </a:rPr>
              <a:t>cpz1@psu.edu</a:t>
            </a:r>
            <a:endParaRPr lang="en-US" sz="3600" b="1" dirty="0">
              <a:solidFill>
                <a:srgbClr val="0000FF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4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 b="1" dirty="0"/>
              <a:t>How To Bring Counseling Session Outcomes into the “Real” World: </a:t>
            </a:r>
            <a:r>
              <a:rPr lang="en-US" sz="2800" b="1" dirty="0" err="1"/>
              <a:t>Microskills</a:t>
            </a:r>
            <a:r>
              <a:rPr lang="en-US" sz="2800" b="1" dirty="0"/>
              <a:t> in </a:t>
            </a:r>
            <a:r>
              <a:rPr lang="en-US" sz="2800" b="1" dirty="0" smtClean="0"/>
              <a:t>Action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3" y="1949823"/>
            <a:ext cx="7583488" cy="456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Today’s Program</a:t>
            </a:r>
          </a:p>
          <a:p>
            <a:r>
              <a:rPr lang="en-US" dirty="0" smtClean="0"/>
              <a:t>Introduction </a:t>
            </a:r>
            <a:r>
              <a:rPr lang="en-US" dirty="0"/>
              <a:t>to attending and influencing skills </a:t>
            </a:r>
            <a:endParaRPr lang="en-US" dirty="0" smtClean="0"/>
          </a:p>
          <a:p>
            <a:r>
              <a:rPr lang="en-US" dirty="0" smtClean="0"/>
              <a:t>Description </a:t>
            </a:r>
            <a:r>
              <a:rPr lang="en-US" dirty="0"/>
              <a:t>of the </a:t>
            </a:r>
            <a:r>
              <a:rPr lang="en-US" i="1" dirty="0"/>
              <a:t>Empathic Relationship-Story and Strength-Goals-</a:t>
            </a:r>
            <a:r>
              <a:rPr lang="en-US" i="1" dirty="0" err="1"/>
              <a:t>Restory</a:t>
            </a:r>
            <a:r>
              <a:rPr lang="en-US" i="1" dirty="0"/>
              <a:t>-Action </a:t>
            </a:r>
            <a:r>
              <a:rPr lang="en-US" dirty="0"/>
              <a:t>Model. </a:t>
            </a:r>
            <a:endParaRPr lang="en-US" dirty="0" smtClean="0"/>
          </a:p>
          <a:p>
            <a:r>
              <a:rPr lang="en-US" dirty="0" smtClean="0"/>
              <a:t>Demonstration of model </a:t>
            </a:r>
            <a:r>
              <a:rPr lang="en-US" dirty="0"/>
              <a:t>applied to </a:t>
            </a:r>
            <a:r>
              <a:rPr lang="en-US" dirty="0" smtClean="0"/>
              <a:t>counseling: </a:t>
            </a:r>
            <a:r>
              <a:rPr lang="en-US" dirty="0" err="1" smtClean="0"/>
              <a:t>Nelida</a:t>
            </a:r>
            <a:endParaRPr lang="en-US" dirty="0" smtClean="0"/>
          </a:p>
          <a:p>
            <a:r>
              <a:rPr lang="en-US" dirty="0" smtClean="0"/>
              <a:t>Review of action strategies: Will you do it</a:t>
            </a:r>
          </a:p>
          <a:p>
            <a:r>
              <a:rPr lang="en-US" dirty="0" smtClean="0"/>
              <a:t>Q&amp;A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4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carlosz\Pictures\carlos-allen-m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816" y="1949824"/>
            <a:ext cx="5957887" cy="43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0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154" y="1706997"/>
            <a:ext cx="6338029" cy="4975443"/>
          </a:xfrm>
        </p:spPr>
      </p:pic>
    </p:spTree>
    <p:extLst>
      <p:ext uri="{BB962C8B-B14F-4D97-AF65-F5344CB8AC3E}">
        <p14:creationId xmlns:p14="http://schemas.microsoft.com/office/powerpoint/2010/main" val="223858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25897" t="9572" r="3717" b="11339"/>
          <a:stretch/>
        </p:blipFill>
        <p:spPr bwMode="auto">
          <a:xfrm>
            <a:off x="185352" y="160637"/>
            <a:ext cx="8810368" cy="6586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02" y="296562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MICROSKILLS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88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42" t="10867" r="29559" b="24325"/>
          <a:stretch/>
        </p:blipFill>
        <p:spPr>
          <a:xfrm>
            <a:off x="13923" y="976183"/>
            <a:ext cx="9133382" cy="5449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29" y="263781"/>
            <a:ext cx="91300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Empathic Relationship-Story </a:t>
            </a:r>
            <a:r>
              <a:rPr lang="en-US" sz="2400" b="1" i="1" dirty="0" smtClean="0">
                <a:solidFill>
                  <a:schemeClr val="bg1"/>
                </a:solidFill>
              </a:rPr>
              <a:t>&amp; </a:t>
            </a:r>
            <a:r>
              <a:rPr lang="en-US" sz="2400" b="1" i="1" dirty="0">
                <a:solidFill>
                  <a:schemeClr val="bg1"/>
                </a:solidFill>
              </a:rPr>
              <a:t>Strength-Goals-</a:t>
            </a:r>
            <a:r>
              <a:rPr lang="en-US" sz="2400" b="1" i="1" dirty="0" err="1">
                <a:solidFill>
                  <a:schemeClr val="bg1"/>
                </a:solidFill>
              </a:rPr>
              <a:t>Restory</a:t>
            </a:r>
            <a:r>
              <a:rPr lang="en-US" sz="2400" b="1" i="1" dirty="0">
                <a:solidFill>
                  <a:schemeClr val="bg1"/>
                </a:solidFill>
              </a:rPr>
              <a:t>-Action </a:t>
            </a:r>
            <a:r>
              <a:rPr lang="en-US" sz="2400" b="1" dirty="0">
                <a:solidFill>
                  <a:schemeClr val="bg1"/>
                </a:solidFill>
              </a:rPr>
              <a:t>Model</a:t>
            </a:r>
          </a:p>
        </p:txBody>
      </p:sp>
    </p:spTree>
    <p:extLst>
      <p:ext uri="{BB962C8B-B14F-4D97-AF65-F5344CB8AC3E}">
        <p14:creationId xmlns:p14="http://schemas.microsoft.com/office/powerpoint/2010/main" val="48847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ea typeface="ＭＳ Ｐゴシック" panose="020B0600070205080204" pitchFamily="34" charset="-128"/>
              </a:rPr>
              <a:t>Five-Stage Interview</a:t>
            </a:r>
            <a:br>
              <a:rPr lang="en-US" altLang="en-US" sz="3600" smtClean="0">
                <a:ea typeface="ＭＳ Ｐゴシック" panose="020B0600070205080204" pitchFamily="34" charset="-128"/>
              </a:rPr>
            </a:br>
            <a:r>
              <a:rPr lang="en-US" altLang="en-US" sz="3600" smtClean="0">
                <a:solidFill>
                  <a:srgbClr val="0000FF"/>
                </a:solidFill>
                <a:ea typeface="ＭＳ Ｐゴシック" panose="020B0600070205080204" pitchFamily="34" charset="-128"/>
              </a:rPr>
              <a:t>Circle of Interviewing</a:t>
            </a:r>
          </a:p>
        </p:txBody>
      </p:sp>
      <p:sp>
        <p:nvSpPr>
          <p:cNvPr id="50179" name="AutoShape 7"/>
          <p:cNvSpPr>
            <a:spLocks noChangeArrowheads="1"/>
          </p:cNvSpPr>
          <p:nvPr/>
        </p:nvSpPr>
        <p:spPr bwMode="auto">
          <a:xfrm>
            <a:off x="2024063" y="1905000"/>
            <a:ext cx="4495800" cy="434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246" y="10800"/>
                </a:moveTo>
                <a:cubicBezTo>
                  <a:pt x="7246" y="12763"/>
                  <a:pt x="8837" y="14354"/>
                  <a:pt x="10800" y="14354"/>
                </a:cubicBezTo>
                <a:cubicBezTo>
                  <a:pt x="12763" y="14354"/>
                  <a:pt x="14354" y="12763"/>
                  <a:pt x="14354" y="10800"/>
                </a:cubicBezTo>
                <a:cubicBezTo>
                  <a:pt x="14354" y="8837"/>
                  <a:pt x="12763" y="7246"/>
                  <a:pt x="10800" y="7246"/>
                </a:cubicBezTo>
                <a:cubicBezTo>
                  <a:pt x="8837" y="7246"/>
                  <a:pt x="7246" y="8837"/>
                  <a:pt x="7246" y="10800"/>
                </a:cubicBezTo>
                <a:close/>
              </a:path>
            </a:pathLst>
          </a:custGeom>
          <a:solidFill>
            <a:srgbClr val="FFFFCD"/>
          </a:solidFill>
          <a:ln w="19050">
            <a:solidFill>
              <a:srgbClr val="9933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0180" name="Line 8"/>
          <p:cNvSpPr>
            <a:spLocks noChangeShapeType="1"/>
          </p:cNvSpPr>
          <p:nvPr/>
        </p:nvSpPr>
        <p:spPr bwMode="auto">
          <a:xfrm>
            <a:off x="2819400" y="2362200"/>
            <a:ext cx="1033463" cy="1143000"/>
          </a:xfrm>
          <a:prstGeom prst="line">
            <a:avLst/>
          </a:prstGeom>
          <a:noFill/>
          <a:ln w="1905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Line 9"/>
          <p:cNvSpPr>
            <a:spLocks noChangeShapeType="1"/>
          </p:cNvSpPr>
          <p:nvPr/>
        </p:nvSpPr>
        <p:spPr bwMode="auto">
          <a:xfrm flipV="1">
            <a:off x="2100263" y="4267200"/>
            <a:ext cx="1447800" cy="457200"/>
          </a:xfrm>
          <a:prstGeom prst="line">
            <a:avLst/>
          </a:prstGeom>
          <a:noFill/>
          <a:ln w="1905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10"/>
          <p:cNvSpPr>
            <a:spLocks noChangeShapeType="1"/>
          </p:cNvSpPr>
          <p:nvPr/>
        </p:nvSpPr>
        <p:spPr bwMode="auto">
          <a:xfrm rot="4697419">
            <a:off x="4692650" y="2390775"/>
            <a:ext cx="990600" cy="1066800"/>
          </a:xfrm>
          <a:prstGeom prst="line">
            <a:avLst/>
          </a:prstGeom>
          <a:noFill/>
          <a:ln w="1270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11"/>
          <p:cNvSpPr>
            <a:spLocks noChangeShapeType="1"/>
          </p:cNvSpPr>
          <p:nvPr/>
        </p:nvSpPr>
        <p:spPr bwMode="auto">
          <a:xfrm rot="2904627">
            <a:off x="3731419" y="5015707"/>
            <a:ext cx="1104900" cy="989012"/>
          </a:xfrm>
          <a:prstGeom prst="line">
            <a:avLst/>
          </a:prstGeom>
          <a:noFill/>
          <a:ln w="1905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12"/>
          <p:cNvSpPr>
            <a:spLocks noChangeShapeType="1"/>
          </p:cNvSpPr>
          <p:nvPr/>
        </p:nvSpPr>
        <p:spPr bwMode="auto">
          <a:xfrm rot="-1629941">
            <a:off x="5224463" y="4038600"/>
            <a:ext cx="914400" cy="1143000"/>
          </a:xfrm>
          <a:prstGeom prst="line">
            <a:avLst/>
          </a:prstGeom>
          <a:noFill/>
          <a:ln w="19050">
            <a:solidFill>
              <a:srgbClr val="99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14"/>
          <p:cNvSpPr>
            <a:spLocks noChangeArrowheads="1"/>
          </p:cNvSpPr>
          <p:nvPr/>
        </p:nvSpPr>
        <p:spPr bwMode="auto">
          <a:xfrm>
            <a:off x="4565650" y="4876800"/>
            <a:ext cx="38163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500" b="1">
                <a:solidFill>
                  <a:srgbClr val="0000FF"/>
                </a:solidFill>
                <a:latin typeface="Verdana" panose="020B0604030504040204" pitchFamily="34" charset="0"/>
              </a:rPr>
              <a:t>Goals</a:t>
            </a:r>
          </a:p>
          <a:p>
            <a:pPr>
              <a:spcBef>
                <a:spcPct val="30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Set Mutual Goals</a:t>
            </a:r>
          </a:p>
          <a:p>
            <a:pPr>
              <a:spcBef>
                <a:spcPct val="30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What does the client want to happen?</a:t>
            </a:r>
          </a:p>
        </p:txBody>
      </p:sp>
      <p:sp>
        <p:nvSpPr>
          <p:cNvPr id="50186" name="Rectangle 15"/>
          <p:cNvSpPr>
            <a:spLocks noChangeArrowheads="1"/>
          </p:cNvSpPr>
          <p:nvPr/>
        </p:nvSpPr>
        <p:spPr bwMode="auto">
          <a:xfrm>
            <a:off x="1695450" y="4884738"/>
            <a:ext cx="22669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5000"/>
              </a:spcBef>
            </a:pPr>
            <a:r>
              <a:rPr lang="en-US" altLang="en-US" sz="1500" b="1">
                <a:solidFill>
                  <a:srgbClr val="0000FF"/>
                </a:solidFill>
                <a:latin typeface="Verdana" panose="020B0604030504040204" pitchFamily="34" charset="0"/>
              </a:rPr>
              <a:t>Restory</a:t>
            </a:r>
          </a:p>
          <a:p>
            <a:pPr algn="r">
              <a:spcBef>
                <a:spcPct val="25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Working</a:t>
            </a:r>
          </a:p>
          <a:p>
            <a:pPr algn="r">
              <a:spcBef>
                <a:spcPct val="25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Exploring alternatives</a:t>
            </a:r>
          </a:p>
        </p:txBody>
      </p:sp>
      <p:sp>
        <p:nvSpPr>
          <p:cNvPr id="50187" name="Rectangle 16"/>
          <p:cNvSpPr>
            <a:spLocks noChangeArrowheads="1"/>
          </p:cNvSpPr>
          <p:nvPr/>
        </p:nvSpPr>
        <p:spPr bwMode="auto">
          <a:xfrm>
            <a:off x="533400" y="3279775"/>
            <a:ext cx="28241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25000"/>
              </a:spcBef>
            </a:pPr>
            <a:r>
              <a:rPr lang="en-US" altLang="en-US" sz="1500" b="1">
                <a:solidFill>
                  <a:srgbClr val="0000FF"/>
                </a:solidFill>
                <a:latin typeface="Verdana" panose="020B0604030504040204" pitchFamily="34" charset="0"/>
              </a:rPr>
              <a:t>Action</a:t>
            </a:r>
          </a:p>
          <a:p>
            <a:pPr algn="r">
              <a:spcBef>
                <a:spcPct val="25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Terminating. Generalizing</a:t>
            </a:r>
          </a:p>
          <a:p>
            <a:pPr algn="r">
              <a:spcBef>
                <a:spcPct val="25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 and acting on new stories</a:t>
            </a:r>
          </a:p>
        </p:txBody>
      </p:sp>
      <p:sp>
        <p:nvSpPr>
          <p:cNvPr id="50188" name="Rectangle 17"/>
          <p:cNvSpPr>
            <a:spLocks noChangeArrowheads="1"/>
          </p:cNvSpPr>
          <p:nvPr/>
        </p:nvSpPr>
        <p:spPr bwMode="auto">
          <a:xfrm>
            <a:off x="5105400" y="3276600"/>
            <a:ext cx="27257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en-US" sz="1500" b="1">
                <a:solidFill>
                  <a:srgbClr val="0000FF"/>
                </a:solidFill>
                <a:latin typeface="Verdana" panose="020B0604030504040204" pitchFamily="34" charset="0"/>
              </a:rPr>
              <a:t>Story and Strengths</a:t>
            </a:r>
          </a:p>
          <a:p>
            <a:pPr>
              <a:spcBef>
                <a:spcPct val="30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Gathering Data</a:t>
            </a:r>
          </a:p>
          <a:p>
            <a:pPr>
              <a:spcBef>
                <a:spcPct val="30000"/>
              </a:spcBef>
            </a:pPr>
            <a:r>
              <a:rPr lang="en-US" altLang="en-US" sz="1500">
                <a:solidFill>
                  <a:srgbClr val="CC0066"/>
                </a:solidFill>
                <a:latin typeface="Verdana" panose="020B0604030504040204" pitchFamily="34" charset="0"/>
              </a:rPr>
              <a:t>Drawing out stories/issues</a:t>
            </a:r>
          </a:p>
        </p:txBody>
      </p:sp>
      <p:sp>
        <p:nvSpPr>
          <p:cNvPr id="50189" name="Rectangle 18"/>
          <p:cNvSpPr>
            <a:spLocks noChangeArrowheads="1"/>
          </p:cNvSpPr>
          <p:nvPr/>
        </p:nvSpPr>
        <p:spPr bwMode="auto">
          <a:xfrm>
            <a:off x="2969617" y="2203229"/>
            <a:ext cx="2597185" cy="107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35000"/>
              </a:spcBef>
            </a:pPr>
            <a:r>
              <a:rPr lang="en-US" altLang="en-US" sz="1500" b="1" dirty="0" smtClean="0">
                <a:solidFill>
                  <a:srgbClr val="0000FF"/>
                </a:solidFill>
                <a:latin typeface="Verdana" panose="020B0604030504040204" pitchFamily="34" charset="0"/>
              </a:rPr>
              <a:t>Empathic Relationship</a:t>
            </a:r>
            <a:endParaRPr lang="en-US" altLang="en-US" sz="1500" b="1" dirty="0">
              <a:solidFill>
                <a:srgbClr val="0000FF"/>
              </a:solidFill>
              <a:latin typeface="Verdana" panose="020B0604030504040204" pitchFamily="34" charset="0"/>
            </a:endParaRPr>
          </a:p>
          <a:p>
            <a:pPr algn="ctr">
              <a:lnSpc>
                <a:spcPct val="80000"/>
              </a:lnSpc>
              <a:spcBef>
                <a:spcPct val="35000"/>
              </a:spcBef>
            </a:pPr>
            <a:r>
              <a:rPr lang="en-US" altLang="en-US" sz="1500" dirty="0">
                <a:solidFill>
                  <a:srgbClr val="CC0066"/>
                </a:solidFill>
                <a:latin typeface="Verdana" panose="020B0604030504040204" pitchFamily="34" charset="0"/>
              </a:rPr>
              <a:t>Initiating the Session</a:t>
            </a:r>
          </a:p>
          <a:p>
            <a:pPr algn="ctr">
              <a:lnSpc>
                <a:spcPct val="80000"/>
              </a:lnSpc>
              <a:spcBef>
                <a:spcPct val="35000"/>
              </a:spcBef>
            </a:pPr>
            <a:r>
              <a:rPr lang="en-US" altLang="en-US" sz="1500" dirty="0">
                <a:solidFill>
                  <a:srgbClr val="CC0066"/>
                </a:solidFill>
                <a:latin typeface="Verdana" panose="020B0604030504040204" pitchFamily="34" charset="0"/>
              </a:rPr>
              <a:t>Rapport &amp; </a:t>
            </a:r>
            <a:endParaRPr lang="en-US" altLang="en-US" sz="1500" dirty="0" smtClean="0">
              <a:solidFill>
                <a:srgbClr val="CC0066"/>
              </a:solidFill>
              <a:latin typeface="Verdana" panose="020B0604030504040204" pitchFamily="34" charset="0"/>
            </a:endParaRPr>
          </a:p>
          <a:p>
            <a:pPr algn="ctr">
              <a:lnSpc>
                <a:spcPct val="80000"/>
              </a:lnSpc>
              <a:spcBef>
                <a:spcPct val="35000"/>
              </a:spcBef>
            </a:pPr>
            <a:r>
              <a:rPr lang="en-US" altLang="en-US" sz="1500" dirty="0" smtClean="0">
                <a:solidFill>
                  <a:srgbClr val="CC0066"/>
                </a:solidFill>
                <a:latin typeface="Verdana" panose="020B0604030504040204" pitchFamily="34" charset="0"/>
              </a:rPr>
              <a:t>structuring</a:t>
            </a:r>
            <a:endParaRPr lang="en-US" altLang="en-US" sz="1500" dirty="0">
              <a:solidFill>
                <a:srgbClr val="CC0066"/>
              </a:solidFill>
              <a:latin typeface="Verdana" panose="020B0604030504040204" pitchFamily="34" charset="0"/>
            </a:endParaRPr>
          </a:p>
        </p:txBody>
      </p:sp>
      <p:sp>
        <p:nvSpPr>
          <p:cNvPr id="50190" name="Text Box 21"/>
          <p:cNvSpPr txBox="1">
            <a:spLocks noChangeArrowheads="1"/>
          </p:cNvSpPr>
          <p:nvPr/>
        </p:nvSpPr>
        <p:spPr bwMode="auto">
          <a:xfrm>
            <a:off x="3548063" y="3429000"/>
            <a:ext cx="1447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/>
              <a:t>Positive Asset Search &amp; Wellness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614407" y="3429000"/>
            <a:ext cx="1369155" cy="46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7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5977</TotalTime>
  <Words>711</Words>
  <Application>Microsoft Office PowerPoint</Application>
  <PresentationFormat>On-screen Show (4:3)</PresentationFormat>
  <Paragraphs>170</Paragraphs>
  <Slides>34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ＭＳ Ｐゴシック</vt:lpstr>
      <vt:lpstr>SimSun</vt:lpstr>
      <vt:lpstr>Arial</vt:lpstr>
      <vt:lpstr>Calibri</vt:lpstr>
      <vt:lpstr>Corbel</vt:lpstr>
      <vt:lpstr>News Gothic MT</vt:lpstr>
      <vt:lpstr>Tahoma</vt:lpstr>
      <vt:lpstr>Times</vt:lpstr>
      <vt:lpstr>Times New Roman</vt:lpstr>
      <vt:lpstr>Verdana</vt:lpstr>
      <vt:lpstr>Wingdings</vt:lpstr>
      <vt:lpstr>Wingdings 2</vt:lpstr>
      <vt:lpstr>Pixel</vt:lpstr>
      <vt:lpstr>2_Default Design</vt:lpstr>
      <vt:lpstr>???</vt:lpstr>
      <vt:lpstr>PowerPoint Presentation</vt:lpstr>
      <vt:lpstr>How To Bring Counseling Session Outcomes into the “Real” World: Microskills in Action</vt:lpstr>
      <vt:lpstr> How To Bring Counseling Session Outcomes into the “Real” World: Microskills in Action</vt:lpstr>
      <vt:lpstr>How To Bring Counseling Session Outcomes into the “Real” World: Microskills in Action</vt:lpstr>
      <vt:lpstr>About the Presenters</vt:lpstr>
      <vt:lpstr>About the Model</vt:lpstr>
      <vt:lpstr>PowerPoint Presentation</vt:lpstr>
      <vt:lpstr>PowerPoint Presentation</vt:lpstr>
      <vt:lpstr>Five-Stage Interview Circle of Interviewing</vt:lpstr>
      <vt:lpstr>Stages of Counseling/Psychotherapy</vt:lpstr>
      <vt:lpstr>PowerPoint Presentation</vt:lpstr>
      <vt:lpstr>It takes a community  to raise a child</vt:lpstr>
      <vt:lpstr>Community Genogram:  The Person in Community</vt:lpstr>
      <vt:lpstr>A Demonstration of the Community Genogram</vt:lpstr>
      <vt:lpstr>PowerPoint Presentation</vt:lpstr>
      <vt:lpstr>Cognitive Long Circuit  Positive Emotions (TAP) Approximate locations</vt:lpstr>
      <vt:lpstr>PowerPoint Presentation</vt:lpstr>
      <vt:lpstr>Stage 1.  EMPATHIC RELATIONSHIP</vt:lpstr>
      <vt:lpstr>Stage 2.  STORY AND STRENGTHS</vt:lpstr>
      <vt:lpstr>Video: Nelida Sensorimotor Body Anchoring</vt:lpstr>
      <vt:lpstr>Anchoring the Positive Strength in the Body</vt:lpstr>
      <vt:lpstr>Family and Community Genograms</vt:lpstr>
      <vt:lpstr>Stage 3. GOAL SETTING</vt:lpstr>
      <vt:lpstr>Stage 4. RESTORY</vt:lpstr>
      <vt:lpstr>Stage 4. RESTORY</vt:lpstr>
      <vt:lpstr>Helping Nely use the new reframing of the story</vt:lpstr>
      <vt:lpstr> Different Areas of Frontal Lobe Activated</vt:lpstr>
      <vt:lpstr>Stage 5. ACTION</vt:lpstr>
      <vt:lpstr>Stage 5. ACTION</vt:lpstr>
      <vt:lpstr>Counseling and Therapeutic Implications</vt:lpstr>
      <vt:lpstr>Counseling and Therapeutic Implications</vt:lpstr>
      <vt:lpstr>Counseling and Therapeutic Implications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Counseling and Therapy Helping the Client See Social/Contextual Issues The Community Genogram</dc:title>
  <dc:creator>Allen Ivey</dc:creator>
  <cp:lastModifiedBy>Zalaquett, Carlos</cp:lastModifiedBy>
  <cp:revision>37</cp:revision>
  <dcterms:created xsi:type="dcterms:W3CDTF">2013-01-28T14:36:14Z</dcterms:created>
  <dcterms:modified xsi:type="dcterms:W3CDTF">2017-03-11T04:13:43Z</dcterms:modified>
</cp:coreProperties>
</file>